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ppt/notesSlides/notesSlide25.xml" ContentType="application/vnd.openxmlformats-officedocument.presentationml.notesSlide+xml"/>
  <Override PartName="/ppt/notesSlides/notesSlide27.xml" ContentType="application/vnd.openxmlformats-officedocument.presentationml.notes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notesSlides/notesSlide15.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slides/slide34.xml" ContentType="application/vnd.openxmlformats-officedocument.presentationml.slide+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26.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notesSlides/notesSlide24.xml" ContentType="application/vnd.openxmlformats-officedocument.presentationml.notes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2"/>
  </p:notesMasterIdLst>
  <p:sldIdLst>
    <p:sldId id="256" r:id="rId2"/>
    <p:sldId id="279" r:id="rId3"/>
    <p:sldId id="280" r:id="rId4"/>
    <p:sldId id="281" r:id="rId5"/>
    <p:sldId id="282" r:id="rId6"/>
    <p:sldId id="283" r:id="rId7"/>
    <p:sldId id="284" r:id="rId8"/>
    <p:sldId id="285" r:id="rId9"/>
    <p:sldId id="286" r:id="rId10"/>
    <p:sldId id="287" r:id="rId11"/>
    <p:sldId id="288" r:id="rId12"/>
    <p:sldId id="289" r:id="rId13"/>
    <p:sldId id="295" r:id="rId14"/>
    <p:sldId id="257" r:id="rId15"/>
    <p:sldId id="296" r:id="rId16"/>
    <p:sldId id="291"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2" r:id="rId30"/>
    <p:sldId id="273" r:id="rId31"/>
    <p:sldId id="274" r:id="rId32"/>
    <p:sldId id="271" r:id="rId33"/>
    <p:sldId id="275" r:id="rId34"/>
    <p:sldId id="276" r:id="rId35"/>
    <p:sldId id="292" r:id="rId36"/>
    <p:sldId id="293" r:id="rId37"/>
    <p:sldId id="294" r:id="rId38"/>
    <p:sldId id="277" r:id="rId39"/>
    <p:sldId id="278" r:id="rId40"/>
    <p:sldId id="258"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70620" autoAdjust="0"/>
  </p:normalViewPr>
  <p:slideViewPr>
    <p:cSldViewPr snapToGrid="0" snapToObjects="1">
      <p:cViewPr varScale="1">
        <p:scale>
          <a:sx n="62" d="100"/>
          <a:sy n="62" d="100"/>
        </p:scale>
        <p:origin x="-81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notesMaster" Target="notesMasters/notesMaster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46A736-0868-FF4B-84D4-9DA32DDF60D1}" type="datetimeFigureOut">
              <a:rPr lang="en-US" smtClean="0"/>
              <a:pPr/>
              <a:t>2/23/10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E1E6AE-3573-FA44-8371-5A2CAFF79E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a:t>
            </a:r>
          </a:p>
          <a:p>
            <a:pPr eaLnBrk="1" hangingPunct="1"/>
            <a:r>
              <a:rPr lang="en-US">
                <a:latin typeface="Calibri" charset="0"/>
                <a:ea typeface="ＭＳ Ｐゴシック" charset="-128"/>
                <a:cs typeface="ＭＳ Ｐゴシック" charset="-128"/>
              </a:rPr>
              <a:t>Parents, students and teachers work as a team!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Think About Individually and Share with a Partner</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Large Group Share/Brainstorm</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Activity –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Intro the 4 rubrics –</a:t>
            </a:r>
            <a:r>
              <a:rPr lang="en-US" baseline="0" dirty="0" smtClean="0"/>
              <a:t> Look at the bulleted descriptors under each heading and mark the ones that best describe your school</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Found in Beyond </a:t>
            </a:r>
            <a:r>
              <a:rPr lang="en-US" baseline="0" smtClean="0"/>
              <a:t>the Bake Sale pgs 15-18</a:t>
            </a:r>
            <a:endParaRPr lang="en-US" smtClean="0"/>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a:t>
            </a:r>
          </a:p>
          <a:p>
            <a:pPr eaLnBrk="1" hangingPunct="1"/>
            <a:r>
              <a:rPr lang="en-US">
                <a:latin typeface="Calibri" charset="0"/>
                <a:ea typeface="ＭＳ Ｐゴシック" charset="-128"/>
                <a:cs typeface="ＭＳ Ｐゴシック" charset="-128"/>
              </a:rPr>
              <a:t>Students with involved parents graduate and go on to post secondary education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29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30</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smtClean="0"/>
          </a:p>
          <a:p>
            <a:r>
              <a:rPr lang="en-US" dirty="0" smtClean="0"/>
              <a:t>More than sending a note home…(look in Bake</a:t>
            </a:r>
            <a:r>
              <a:rPr lang="en-US" baseline="0" dirty="0" smtClean="0"/>
              <a:t> Sale…)</a:t>
            </a:r>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p:spPr>
        <p:txBody>
          <a:bodyPr/>
          <a:lstStyle/>
          <a:p>
            <a:r>
              <a:rPr lang="en-US" dirty="0" smtClean="0">
                <a:latin typeface="Calibri" charset="0"/>
                <a:ea typeface="ＭＳ Ｐゴシック" charset="-128"/>
                <a:cs typeface="ＭＳ Ｐゴシック" charset="-128"/>
              </a:rPr>
              <a:t>Use Harvard Family research Project’s </a:t>
            </a:r>
            <a:r>
              <a:rPr lang="en-US" dirty="0" err="1" smtClean="0">
                <a:latin typeface="Calibri" charset="0"/>
                <a:ea typeface="ＭＳ Ｐゴシック" charset="-128"/>
                <a:cs typeface="ＭＳ Ｐゴシック" charset="-128"/>
              </a:rPr>
              <a:t>JoBeth</a:t>
            </a:r>
            <a:r>
              <a:rPr lang="en-US" dirty="0" smtClean="0">
                <a:latin typeface="Calibri" charset="0"/>
                <a:ea typeface="ＭＳ Ｐゴシック" charset="-128"/>
                <a:cs typeface="ＭＳ Ｐゴシック" charset="-128"/>
              </a:rPr>
              <a:t> Allen’s article:</a:t>
            </a:r>
            <a:r>
              <a:rPr lang="en-US" baseline="0" dirty="0" smtClean="0">
                <a:latin typeface="Calibri" charset="0"/>
                <a:ea typeface="ＭＳ Ｐゴシック" charset="-128"/>
                <a:cs typeface="ＭＳ Ｐゴシック" charset="-128"/>
              </a:rPr>
              <a:t>  Effective Home-School Communication</a:t>
            </a:r>
          </a:p>
          <a:p>
            <a:r>
              <a:rPr lang="en-US" dirty="0" err="1" smtClean="0">
                <a:latin typeface="Calibri" charset="0"/>
                <a:ea typeface="ＭＳ Ｐゴシック" charset="-128"/>
                <a:cs typeface="ＭＳ Ｐゴシック" charset="-128"/>
              </a:rPr>
              <a:t>http://www.hfrp.org/family-involvement/publications-resources/effective-home-school-communication?print</a:t>
            </a:r>
            <a:r>
              <a:rPr lang="en-US" dirty="0" smtClean="0">
                <a:latin typeface="Calibri" charset="0"/>
                <a:ea typeface="ＭＳ Ｐゴシック" charset="-128"/>
                <a:cs typeface="ＭＳ Ｐゴシック" charset="-128"/>
              </a:rPr>
              <a:t>=1</a:t>
            </a:r>
          </a:p>
          <a:p>
            <a:endParaRPr lang="en-US" dirty="0">
              <a:latin typeface="Calibri" charset="0"/>
              <a:ea typeface="ＭＳ Ｐゴシック" charset="-128"/>
              <a:cs typeface="ＭＳ Ｐゴシック" charset="-128"/>
            </a:endParaRPr>
          </a:p>
        </p:txBody>
      </p:sp>
      <p:sp>
        <p:nvSpPr>
          <p:cNvPr id="61444" name="Slide Number Placeholder 3"/>
          <p:cNvSpPr>
            <a:spLocks noGrp="1"/>
          </p:cNvSpPr>
          <p:nvPr>
            <p:ph type="sldNum" sz="quarter" idx="5"/>
          </p:nvPr>
        </p:nvSpPr>
        <p:spPr>
          <a:noFill/>
        </p:spPr>
        <p:txBody>
          <a:bodyPr/>
          <a:lstStyle/>
          <a:p>
            <a:fld id="{5B15E311-A1E9-B54A-9E29-C58742872284}" type="slidenum">
              <a:rPr lang="en-US" smtClean="0">
                <a:latin typeface="Arial" charset="0"/>
              </a:rPr>
              <a:pPr/>
              <a:t>35</a:t>
            </a:fld>
            <a:endParaRPr 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r>
              <a:rPr lang="en-US" smtClean="0">
                <a:latin typeface="Calibri" charset="0"/>
                <a:ea typeface="ＭＳ Ｐゴシック" charset="-128"/>
                <a:cs typeface="ＭＳ Ｐゴシック" charset="-128"/>
              </a:rPr>
              <a:t>Tell where the sentence was in the article…. </a:t>
            </a:r>
          </a:p>
        </p:txBody>
      </p:sp>
      <p:sp>
        <p:nvSpPr>
          <p:cNvPr id="63492" name="Slide Number Placeholder 3"/>
          <p:cNvSpPr>
            <a:spLocks noGrp="1"/>
          </p:cNvSpPr>
          <p:nvPr>
            <p:ph type="sldNum" sz="quarter" idx="5"/>
          </p:nvPr>
        </p:nvSpPr>
        <p:spPr>
          <a:noFill/>
        </p:spPr>
        <p:txBody>
          <a:bodyPr/>
          <a:lstStyle/>
          <a:p>
            <a:fld id="{9B210107-41DA-CD4E-8750-B50179176A5C}" type="slidenum">
              <a:rPr lang="en-US" smtClean="0">
                <a:latin typeface="Arial" charset="0"/>
              </a:rPr>
              <a:pPr/>
              <a:t>36</a:t>
            </a:fld>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p:spPr>
        <p:txBody>
          <a:bodyPr/>
          <a:lstStyle/>
          <a:p>
            <a:r>
              <a:rPr lang="en-US" smtClean="0">
                <a:latin typeface="Calibri" charset="0"/>
                <a:ea typeface="ＭＳ Ｐゴシック" charset="-128"/>
                <a:cs typeface="ＭＳ Ｐゴシック" charset="-128"/>
              </a:rPr>
              <a:t> </a:t>
            </a:r>
          </a:p>
        </p:txBody>
      </p:sp>
      <p:sp>
        <p:nvSpPr>
          <p:cNvPr id="65540" name="Slide Number Placeholder 3"/>
          <p:cNvSpPr>
            <a:spLocks noGrp="1"/>
          </p:cNvSpPr>
          <p:nvPr>
            <p:ph type="sldNum" sz="quarter" idx="5"/>
          </p:nvPr>
        </p:nvSpPr>
        <p:spPr>
          <a:noFill/>
        </p:spPr>
        <p:txBody>
          <a:bodyPr/>
          <a:lstStyle/>
          <a:p>
            <a:fld id="{D0E8CA43-83DA-CE4F-A376-1AA2136FBE56}" type="slidenum">
              <a:rPr lang="en-US" smtClean="0">
                <a:latin typeface="Arial" charset="0"/>
              </a:rPr>
              <a:pPr/>
              <a:t>37</a:t>
            </a:fld>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smtClean="0"/>
          </a:p>
          <a:p>
            <a:r>
              <a:rPr lang="en-US" dirty="0" smtClean="0"/>
              <a:t>From Beyond the Bake Sale – Checklist can</a:t>
            </a:r>
            <a:r>
              <a:rPr lang="en-US" baseline="0" dirty="0" smtClean="0"/>
              <a:t> be found on pgs 75-79</a:t>
            </a:r>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  </a:t>
            </a:r>
          </a:p>
          <a:p>
            <a:pPr eaLnBrk="1" hangingPunct="1"/>
            <a:r>
              <a:rPr lang="en-US">
                <a:latin typeface="Calibri" charset="0"/>
                <a:ea typeface="ＭＳ Ｐゴシック" charset="-128"/>
                <a:cs typeface="ＭＳ Ｐゴシック" charset="-128"/>
              </a:rPr>
              <a:t>Definition of parent involvement the participation of parents in regular, two-way, and meaningful communication, involving student academic learning and other school activities ensuring….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  Needs to be purposeful, planned out to happen.</a:t>
            </a:r>
          </a:p>
          <a:p>
            <a:pPr eaLnBrk="1" hangingPunct="1"/>
            <a:endParaRPr lang="en-US">
              <a:latin typeface="Calibri" charset="0"/>
              <a:ea typeface="ＭＳ Ｐゴシック" charset="-128"/>
              <a:cs typeface="ＭＳ Ｐゴシック" charset="-128"/>
            </a:endParaRPr>
          </a:p>
          <a:p>
            <a:pPr eaLnBrk="1" hangingPunct="1"/>
            <a:r>
              <a:rPr lang="en-US" i="1">
                <a:latin typeface="Calibri" charset="0"/>
                <a:ea typeface="ＭＳ Ｐゴシック" charset="-128"/>
                <a:cs typeface="ＭＳ Ｐゴシック" charset="-128"/>
              </a:rPr>
              <a:t>“The evidence is consistent, positive, and convincing: families have a major influence on their child’s achievement in school and through life when schools, families, and community groups work together to support learning, children tend to do better in school, stay in school longer and like school more.”</a:t>
            </a:r>
            <a:endParaRPr lang="en-US">
              <a:latin typeface="Calibri"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  Needs to be purposeful, planned out to happen.</a:t>
            </a:r>
          </a:p>
          <a:p>
            <a:pPr eaLnBrk="1" hangingPunct="1"/>
            <a:endParaRPr lang="en-US">
              <a:latin typeface="Calibri" charset="0"/>
              <a:ea typeface="ＭＳ Ｐゴシック" charset="-128"/>
              <a:cs typeface="ＭＳ Ｐゴシック" charset="-128"/>
            </a:endParaRPr>
          </a:p>
          <a:p>
            <a:pPr eaLnBrk="1" hangingPunct="1"/>
            <a:r>
              <a:rPr lang="en-US" i="1">
                <a:latin typeface="Calibri" charset="0"/>
                <a:ea typeface="ＭＳ Ｐゴシック" charset="-128"/>
                <a:cs typeface="ＭＳ Ｐゴシック" charset="-128"/>
              </a:rPr>
              <a:t>“The evidence is consistent, positive, and convincing: families have a major influence on their child’s achievement in school and through life when schools, families, and community groups work together to support learning, children tend to do better in school, stay in school longer and like school more.”</a:t>
            </a:r>
            <a:endParaRPr lang="en-US">
              <a:latin typeface="Calibri"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r>
              <a:rPr lang="en-US">
                <a:latin typeface="Calibri" charset="0"/>
                <a:ea typeface="ＭＳ Ｐゴシック" charset="-128"/>
                <a:cs typeface="ＭＳ Ｐゴシック" charset="-128"/>
              </a:rPr>
              <a:t>Have group divide into two facing rows.  (or inside outside circles.)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dirty="0">
              <a:latin typeface="Calibri"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Students whose families are involved in their learning earn</a:t>
            </a:r>
          </a:p>
          <a:p>
            <a:endParaRPr lang="en-US" dirty="0"/>
          </a:p>
        </p:txBody>
      </p:sp>
      <p:sp>
        <p:nvSpPr>
          <p:cNvPr id="4" name="Slide Number Placeholder 3"/>
          <p:cNvSpPr>
            <a:spLocks noGrp="1"/>
          </p:cNvSpPr>
          <p:nvPr>
            <p:ph type="sldNum" sz="quarter" idx="10"/>
          </p:nvPr>
        </p:nvSpPr>
        <p:spPr/>
        <p:txBody>
          <a:bodyPr/>
          <a:lstStyle/>
          <a:p>
            <a:fld id="{A1E1E6AE-3573-FA44-8371-5A2CAFF79EB5}"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861074-DAC3-1E45-BCBD-5B7D2956BA8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61074-DAC3-1E45-BCBD-5B7D2956BA8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61074-DAC3-1E45-BCBD-5B7D2956BA8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61074-DAC3-1E45-BCBD-5B7D2956BA8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861074-DAC3-1E45-BCBD-5B7D2956BA8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861074-DAC3-1E45-BCBD-5B7D2956BA8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861074-DAC3-1E45-BCBD-5B7D2956BA85}" type="datetimeFigureOut">
              <a:rPr lang="en-US" smtClean="0"/>
              <a:pPr/>
              <a:t>2/23/10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861074-DAC3-1E45-BCBD-5B7D2956BA85}" type="datetimeFigureOut">
              <a:rPr lang="en-US" smtClean="0"/>
              <a:pPr/>
              <a:t>2/23/10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61074-DAC3-1E45-BCBD-5B7D2956BA85}" type="datetimeFigureOut">
              <a:rPr lang="en-US" smtClean="0"/>
              <a:pPr/>
              <a:t>2/23/10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61074-DAC3-1E45-BCBD-5B7D2956BA8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61074-DAC3-1E45-BCBD-5B7D2956BA8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E3C5-578F-F541-98CA-F442017799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61074-DAC3-1E45-BCBD-5B7D2956BA85}" type="datetimeFigureOut">
              <a:rPr lang="en-US" smtClean="0"/>
              <a:pPr/>
              <a:t>2/23/10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CE3C5-578F-F541-98CA-F4420177997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pta.org/family_school_partnerships.asp" TargetMode="Externa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5800" y="248529"/>
            <a:ext cx="7772400" cy="3351921"/>
          </a:xfrm>
          <a:prstGeom prst="rect">
            <a:avLst/>
          </a:prstGeom>
        </p:spPr>
      </p:pic>
      <p:sp>
        <p:nvSpPr>
          <p:cNvPr id="2" name="Title 1"/>
          <p:cNvSpPr>
            <a:spLocks noGrp="1"/>
          </p:cNvSpPr>
          <p:nvPr>
            <p:ph type="ctrTitle"/>
          </p:nvPr>
        </p:nvSpPr>
        <p:spPr/>
        <p:txBody>
          <a:bodyPr/>
          <a:lstStyle/>
          <a:p>
            <a:r>
              <a:rPr lang="en-US" dirty="0" smtClean="0"/>
              <a:t>Making the Home/School Connection</a:t>
            </a:r>
            <a:endParaRPr lang="en-US" dirty="0"/>
          </a:p>
        </p:txBody>
      </p:sp>
      <p:sp>
        <p:nvSpPr>
          <p:cNvPr id="3" name="Subtitle 2"/>
          <p:cNvSpPr>
            <a:spLocks noGrp="1"/>
          </p:cNvSpPr>
          <p:nvPr>
            <p:ph type="subTitle" idx="1"/>
          </p:nvPr>
        </p:nvSpPr>
        <p:spPr>
          <a:xfrm>
            <a:off x="1371600" y="3886199"/>
            <a:ext cx="6400800" cy="2480733"/>
          </a:xfrm>
        </p:spPr>
        <p:txBody>
          <a:bodyPr>
            <a:normAutofit fontScale="92500" lnSpcReduction="20000"/>
          </a:bodyPr>
          <a:lstStyle/>
          <a:p>
            <a:r>
              <a:rPr lang="en-US" dirty="0" smtClean="0"/>
              <a:t>February 23, 2010</a:t>
            </a:r>
          </a:p>
          <a:p>
            <a:r>
              <a:rPr lang="en-US" dirty="0" smtClean="0"/>
              <a:t>Joint ESU 6 &amp; ESU 7 Consortium </a:t>
            </a:r>
          </a:p>
          <a:p>
            <a:r>
              <a:rPr lang="en-US" dirty="0" smtClean="0"/>
              <a:t>Title III Meeting</a:t>
            </a:r>
          </a:p>
          <a:p>
            <a:r>
              <a:rPr lang="en-US" dirty="0" smtClean="0"/>
              <a:t>Holiday Inn Express, Fremont</a:t>
            </a:r>
          </a:p>
          <a:p>
            <a:r>
              <a:rPr lang="en-US" dirty="0" smtClean="0"/>
              <a:t>10 AM- 2 PM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5058" name="Picture 2" descr="guardhonourG0905_468x313"/>
          <p:cNvPicPr>
            <a:picLocks noChangeAspect="1" noChangeArrowheads="1"/>
          </p:cNvPicPr>
          <p:nvPr/>
        </p:nvPicPr>
        <p:blipFill>
          <a:blip r:embed="rId3"/>
          <a:srcRect/>
          <a:stretch>
            <a:fillRect/>
          </a:stretch>
        </p:blipFill>
        <p:spPr bwMode="auto">
          <a:xfrm>
            <a:off x="6781800" y="152400"/>
            <a:ext cx="2209800" cy="1477963"/>
          </a:xfrm>
          <a:prstGeom prst="rect">
            <a:avLst/>
          </a:prstGeom>
          <a:noFill/>
          <a:ln w="9525">
            <a:noFill/>
            <a:miter lim="800000"/>
            <a:headEnd/>
            <a:tailEnd/>
          </a:ln>
        </p:spPr>
      </p:pic>
      <p:sp>
        <p:nvSpPr>
          <p:cNvPr id="378883" name="Text Box 3"/>
          <p:cNvSpPr txBox="1">
            <a:spLocks noChangeArrowheads="1"/>
          </p:cNvSpPr>
          <p:nvPr/>
        </p:nvSpPr>
        <p:spPr bwMode="auto">
          <a:xfrm>
            <a:off x="457200" y="1236662"/>
            <a:ext cx="6477000" cy="212365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400" dirty="0" smtClean="0"/>
              <a:t>-Your </a:t>
            </a:r>
            <a:r>
              <a:rPr lang="en-US" sz="4400" dirty="0"/>
              <a:t>name</a:t>
            </a:r>
            <a:r>
              <a:rPr lang="en-US" sz="4400" dirty="0" smtClean="0"/>
              <a:t> &amp; a memory of a time when your parents came to school </a:t>
            </a:r>
            <a:endParaRPr lang="en-US" sz="4400" dirty="0"/>
          </a:p>
        </p:txBody>
      </p:sp>
      <p:sp>
        <p:nvSpPr>
          <p:cNvPr id="45060" name="Text Box 4"/>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78885" name="Text Box 5"/>
          <p:cNvSpPr txBox="1">
            <a:spLocks noChangeArrowheads="1"/>
          </p:cNvSpPr>
          <p:nvPr/>
        </p:nvSpPr>
        <p:spPr bwMode="auto">
          <a:xfrm>
            <a:off x="457200" y="3505200"/>
            <a:ext cx="8382000" cy="2308324"/>
          </a:xfrm>
          <a:prstGeom prst="rect">
            <a:avLst/>
          </a:prstGeom>
          <a:noFill/>
          <a:ln w="9525">
            <a:noFill/>
            <a:miter lim="800000"/>
            <a:headEnd/>
            <a:tailEnd/>
          </a:ln>
        </p:spPr>
        <p:txBody>
          <a:bodyPr>
            <a:prstTxWarp prst="textNoShape">
              <a:avLst/>
            </a:prstTxWarp>
            <a:spAutoFit/>
          </a:bodyPr>
          <a:lstStyle/>
          <a:p>
            <a:pPr>
              <a:spcBef>
                <a:spcPct val="50000"/>
              </a:spcBef>
            </a:pPr>
            <a:r>
              <a:rPr lang="en-US" sz="4800" dirty="0">
                <a:solidFill>
                  <a:srgbClr val="000099"/>
                </a:solidFill>
              </a:rPr>
              <a:t>What is the relationship of</a:t>
            </a:r>
            <a:r>
              <a:rPr lang="en-US" sz="4800" dirty="0" smtClean="0">
                <a:solidFill>
                  <a:srgbClr val="000099"/>
                </a:solidFill>
              </a:rPr>
              <a:t> parent involvement and student achievement?</a:t>
            </a:r>
            <a:endParaRPr lang="en-US" sz="4800" dirty="0">
              <a:solidFill>
                <a:srgbClr val="0000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883">
                                            <p:txEl>
                                              <p:pRg st="0" end="0"/>
                                            </p:txEl>
                                          </p:spTgt>
                                        </p:tgtEl>
                                        <p:attrNameLst>
                                          <p:attrName>style.visibility</p:attrName>
                                        </p:attrNameLst>
                                      </p:cBhvr>
                                      <p:to>
                                        <p:strVal val="visible"/>
                                      </p:to>
                                    </p:set>
                                    <p:anim calcmode="lin" valueType="num">
                                      <p:cBhvr additive="base">
                                        <p:cTn id="7" dur="500" fill="hold"/>
                                        <p:tgtEl>
                                          <p:spTgt spid="3788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8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885">
                                            <p:txEl>
                                              <p:pRg st="0" end="0"/>
                                            </p:txEl>
                                          </p:spTgt>
                                        </p:tgtEl>
                                        <p:attrNameLst>
                                          <p:attrName>style.visibility</p:attrName>
                                        </p:attrNameLst>
                                      </p:cBhvr>
                                      <p:to>
                                        <p:strVal val="visible"/>
                                      </p:to>
                                    </p:set>
                                    <p:anim calcmode="lin" valueType="num">
                                      <p:cBhvr additive="base">
                                        <p:cTn id="13" dur="500" fill="hold"/>
                                        <p:tgtEl>
                                          <p:spTgt spid="37888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88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Text Box 3"/>
          <p:cNvSpPr txBox="1">
            <a:spLocks noChangeArrowheads="1"/>
          </p:cNvSpPr>
          <p:nvPr/>
        </p:nvSpPr>
        <p:spPr bwMode="auto">
          <a:xfrm>
            <a:off x="3733800" y="2359695"/>
            <a:ext cx="5105400" cy="1754327"/>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600" dirty="0"/>
              <a:t>Thank your partner for sharing their knowledge and  return to your seat</a:t>
            </a:r>
          </a:p>
        </p:txBody>
      </p:sp>
      <p:sp>
        <p:nvSpPr>
          <p:cNvPr id="47107" name="Text Box 4"/>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pic>
        <p:nvPicPr>
          <p:cNvPr id="47108" name="Picture 6" descr="MPj04394800000[1]"/>
          <p:cNvPicPr>
            <a:picLocks noChangeAspect="1" noChangeArrowheads="1"/>
          </p:cNvPicPr>
          <p:nvPr/>
        </p:nvPicPr>
        <p:blipFill>
          <a:blip r:embed="rId3"/>
          <a:srcRect l="19753" r="20987"/>
          <a:stretch>
            <a:fillRect/>
          </a:stretch>
        </p:blipFill>
        <p:spPr bwMode="auto">
          <a:xfrm>
            <a:off x="0" y="1219200"/>
            <a:ext cx="3657600" cy="4638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What does the research say?</a:t>
            </a:r>
            <a:endParaRPr lang="en-US" dirty="0">
              <a:ea typeface="ＭＳ Ｐゴシック" charset="-128"/>
              <a:cs typeface="ＭＳ Ｐゴシック" charset="-128"/>
            </a:endParaRPr>
          </a:p>
        </p:txBody>
      </p:sp>
      <p:sp>
        <p:nvSpPr>
          <p:cNvPr id="51203" name="Content Placeholder 2"/>
          <p:cNvSpPr>
            <a:spLocks noGrp="1"/>
          </p:cNvSpPr>
          <p:nvPr>
            <p:ph idx="1"/>
          </p:nvPr>
        </p:nvSpPr>
        <p:spPr>
          <a:xfrm>
            <a:off x="457200" y="1414508"/>
            <a:ext cx="8229600" cy="3103539"/>
          </a:xfrm>
        </p:spPr>
        <p:txBody>
          <a:bodyPr/>
          <a:lstStyle/>
          <a:p>
            <a:pPr algn="ctr">
              <a:buFontTx/>
              <a:buNone/>
            </a:pPr>
            <a:r>
              <a:rPr lang="en-US" b="1" dirty="0" smtClean="0">
                <a:ea typeface="ＭＳ Ｐゴシック" charset="-128"/>
                <a:cs typeface="ＭＳ Ｐゴシック" charset="-128"/>
              </a:rPr>
              <a:t>	</a:t>
            </a:r>
          </a:p>
          <a:p>
            <a:pPr algn="ctr">
              <a:buFontTx/>
              <a:buNone/>
            </a:pPr>
            <a:r>
              <a:rPr lang="en-US" b="1" dirty="0" smtClean="0">
                <a:ea typeface="ＭＳ Ｐゴシック" charset="-128"/>
                <a:cs typeface="ＭＳ Ｐゴシック" charset="-128"/>
              </a:rPr>
              <a:t>“Partnerships among schools, families, and community groups are not a luxury, they are a necessity”</a:t>
            </a:r>
            <a:br>
              <a:rPr lang="en-US" b="1" dirty="0" smtClean="0">
                <a:ea typeface="ＭＳ Ｐゴシック" charset="-128"/>
                <a:cs typeface="ＭＳ Ｐゴシック" charset="-128"/>
              </a:rPr>
            </a:br>
            <a:endParaRPr lang="en-US" b="1" dirty="0" smtClean="0">
              <a:ea typeface="ＭＳ Ｐゴシック" charset="-128"/>
              <a:cs typeface="ＭＳ Ｐゴシック" charset="-128"/>
            </a:endParaRPr>
          </a:p>
          <a:p>
            <a:pPr>
              <a:buFontTx/>
              <a:buNone/>
            </a:pPr>
            <a:r>
              <a:rPr lang="en-US" sz="2400" b="1" dirty="0" smtClean="0">
                <a:ea typeface="ＭＳ Ｐゴシック" charset="-128"/>
                <a:cs typeface="ＭＳ Ｐゴシック" charset="-128"/>
              </a:rPr>
              <a:t>									</a:t>
            </a:r>
            <a:r>
              <a:rPr lang="en-US" sz="1700" b="1" dirty="0" smtClean="0">
                <a:ea typeface="ＭＳ Ｐゴシック" charset="-128"/>
                <a:cs typeface="ＭＳ Ｐゴシック" charset="-128"/>
              </a:rPr>
              <a:t>Henderson, Mapp, Johnson and Davies, 2007 </a:t>
            </a:r>
          </a:p>
          <a:p>
            <a:endParaRPr lang="en-US" dirty="0" smtClean="0">
              <a:ea typeface="ＭＳ Ｐゴシック" charset="-128"/>
              <a:cs typeface="ＭＳ Ｐゴシック" charset="-128"/>
            </a:endParaRPr>
          </a:p>
        </p:txBody>
      </p:sp>
      <p:pic>
        <p:nvPicPr>
          <p:cNvPr id="4" name="Content Placeholder 6" descr="Jumprope Kids.jpg"/>
          <p:cNvPicPr>
            <a:picLocks noChangeAspect="1"/>
          </p:cNvPicPr>
          <p:nvPr/>
        </p:nvPicPr>
        <p:blipFill>
          <a:blip r:embed="rId2"/>
          <a:srcRect t="-190674" b="-190674"/>
          <a:stretch>
            <a:fillRect/>
          </a:stretch>
        </p:blipFill>
        <p:spPr>
          <a:xfrm>
            <a:off x="901959" y="2966278"/>
            <a:ext cx="7518400" cy="535807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requirements regarding the role of parents of LEP students? </a:t>
            </a:r>
            <a:endParaRPr lang="en-US" dirty="0"/>
          </a:p>
        </p:txBody>
      </p:sp>
      <p:sp>
        <p:nvSpPr>
          <p:cNvPr id="3" name="Content Placeholder 2"/>
          <p:cNvSpPr>
            <a:spLocks noGrp="1"/>
          </p:cNvSpPr>
          <p:nvPr>
            <p:ph idx="1"/>
          </p:nvPr>
        </p:nvSpPr>
        <p:spPr>
          <a:xfrm>
            <a:off x="457200" y="1929001"/>
            <a:ext cx="8229600" cy="4197162"/>
          </a:xfrm>
        </p:spPr>
        <p:txBody>
          <a:bodyPr>
            <a:normAutofit/>
          </a:bodyPr>
          <a:lstStyle/>
          <a:p>
            <a:r>
              <a:rPr lang="en-US" dirty="0" smtClean="0"/>
              <a:t>“Each LEA using Title III funds to provide a language instruction educational program must implement an effective means of outreach to parents of limited English proficient children...” </a:t>
            </a:r>
          </a:p>
          <a:p>
            <a:endParaRPr lang="en-US" dirty="0"/>
          </a:p>
        </p:txBody>
      </p:sp>
      <p:sp>
        <p:nvSpPr>
          <p:cNvPr id="4" name="TextBox 3"/>
          <p:cNvSpPr txBox="1"/>
          <p:nvPr/>
        </p:nvSpPr>
        <p:spPr>
          <a:xfrm>
            <a:off x="2138290" y="6310829"/>
            <a:ext cx="6741439" cy="369332"/>
          </a:xfrm>
          <a:prstGeom prst="rect">
            <a:avLst/>
          </a:prstGeom>
          <a:noFill/>
        </p:spPr>
        <p:txBody>
          <a:bodyPr wrap="square" rtlCol="0">
            <a:spAutoFit/>
          </a:bodyPr>
          <a:lstStyle/>
          <a:p>
            <a:pPr algn="r"/>
            <a:r>
              <a:rPr lang="en-US" dirty="0" smtClean="0"/>
              <a:t>http://www2.ed.gov/programs/sfgp/nrgcomp.html#paren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research say?</a:t>
            </a:r>
            <a:endParaRPr lang="en-US" dirty="0"/>
          </a:p>
        </p:txBody>
      </p:sp>
      <p:sp>
        <p:nvSpPr>
          <p:cNvPr id="6" name="Content Placeholder 5"/>
          <p:cNvSpPr>
            <a:spLocks noGrp="1"/>
          </p:cNvSpPr>
          <p:nvPr>
            <p:ph idx="1"/>
          </p:nvPr>
        </p:nvSpPr>
        <p:spPr/>
        <p:txBody>
          <a:bodyPr/>
          <a:lstStyle/>
          <a:p>
            <a:pPr>
              <a:buNone/>
            </a:pPr>
            <a:r>
              <a:rPr lang="en-US" dirty="0" smtClean="0"/>
              <a:t>	“Involving the families and the community contributes to children’s academic and social success.”</a:t>
            </a:r>
          </a:p>
          <a:p>
            <a:pPr lvl="8">
              <a:buNone/>
            </a:pPr>
            <a:r>
              <a:rPr lang="en-US" dirty="0" smtClean="0"/>
              <a:t>	Beyond the Bake Sale, 2</a:t>
            </a:r>
            <a:endParaRPr lang="en-US" dirty="0"/>
          </a:p>
        </p:txBody>
      </p:sp>
      <p:pic>
        <p:nvPicPr>
          <p:cNvPr id="7" name="Content Placeholder 3" descr="Girl &amp; Boy Kids.jpg"/>
          <p:cNvPicPr>
            <a:picLocks noChangeAspect="1"/>
          </p:cNvPicPr>
          <p:nvPr/>
        </p:nvPicPr>
        <p:blipFill>
          <a:blip r:embed="rId2"/>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research say?</a:t>
            </a:r>
            <a:endParaRPr lang="en-US" dirty="0"/>
          </a:p>
        </p:txBody>
      </p:sp>
      <p:sp>
        <p:nvSpPr>
          <p:cNvPr id="3" name="Content Placeholder 2"/>
          <p:cNvSpPr>
            <a:spLocks noGrp="1"/>
          </p:cNvSpPr>
          <p:nvPr>
            <p:ph idx="1"/>
          </p:nvPr>
        </p:nvSpPr>
        <p:spPr/>
        <p:txBody>
          <a:bodyPr/>
          <a:lstStyle/>
          <a:p>
            <a:pPr>
              <a:buNone/>
            </a:pPr>
            <a:r>
              <a:rPr lang="en-US" dirty="0" smtClean="0"/>
              <a:t>When the music stops:</a:t>
            </a:r>
          </a:p>
          <a:p>
            <a:endParaRPr lang="en-US" dirty="0" smtClean="0"/>
          </a:p>
          <a:p>
            <a:pPr marL="514350" indent="-514350">
              <a:buFont typeface="+mj-lt"/>
              <a:buAutoNum type="arabicPeriod"/>
            </a:pPr>
            <a:r>
              <a:rPr lang="en-US" dirty="0" smtClean="0"/>
              <a:t>Read each research-supported benefit.</a:t>
            </a:r>
          </a:p>
          <a:p>
            <a:pPr marL="514350" indent="-514350">
              <a:buFont typeface="+mj-lt"/>
              <a:buAutoNum type="arabicPeriod"/>
            </a:pPr>
            <a:r>
              <a:rPr lang="en-US" dirty="0" smtClean="0"/>
              <a:t>Distribute 7 points between the two benefits based on </a:t>
            </a:r>
            <a:r>
              <a:rPr lang="en-US" i="1" dirty="0" smtClean="0">
                <a:solidFill>
                  <a:srgbClr val="FF6600"/>
                </a:solidFill>
              </a:rPr>
              <a:t>importance and relevance </a:t>
            </a:r>
            <a:r>
              <a:rPr lang="en-US" dirty="0" smtClean="0"/>
              <a:t>to your district.</a:t>
            </a:r>
          </a:p>
          <a:p>
            <a:pPr marL="514350" indent="-514350">
              <a:buFont typeface="+mj-lt"/>
              <a:buAutoNum type="arabicPeriod"/>
            </a:pPr>
            <a:r>
              <a:rPr lang="en-US" dirty="0" smtClean="0"/>
              <a:t>Briefly share one way to connect with families.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ea typeface="ＭＳ Ｐゴシック" charset="-128"/>
                <a:cs typeface="ＭＳ Ｐゴシック" charset="-128"/>
              </a:rPr>
              <a:t>The Research</a:t>
            </a:r>
          </a:p>
        </p:txBody>
      </p:sp>
      <p:sp>
        <p:nvSpPr>
          <p:cNvPr id="52227" name="Content Placeholder 2"/>
          <p:cNvSpPr>
            <a:spLocks noGrp="1"/>
          </p:cNvSpPr>
          <p:nvPr>
            <p:ph idx="1"/>
          </p:nvPr>
        </p:nvSpPr>
        <p:spPr/>
        <p:txBody>
          <a:bodyPr>
            <a:normAutofit fontScale="92500" lnSpcReduction="10000"/>
          </a:bodyPr>
          <a:lstStyle/>
          <a:p>
            <a:r>
              <a:rPr lang="en-US" sz="2800" b="1" dirty="0" smtClean="0">
                <a:ea typeface="ＭＳ Ｐゴシック" charset="-128"/>
                <a:cs typeface="ＭＳ Ｐゴシック" charset="-128"/>
                <a:hlinkClick r:id="rId2"/>
              </a:rPr>
              <a:t>National PTA web site</a:t>
            </a:r>
            <a:r>
              <a:rPr lang="en-US" sz="2800" b="1" dirty="0" smtClean="0">
                <a:ea typeface="ＭＳ Ｐゴシック" charset="-128"/>
                <a:cs typeface="ＭＳ Ｐゴシック" charset="-128"/>
              </a:rPr>
              <a:t> </a:t>
            </a:r>
            <a:r>
              <a:rPr lang="en-US" sz="2800" dirty="0" smtClean="0">
                <a:ea typeface="ＭＳ Ｐゴシック" charset="-128"/>
                <a:cs typeface="ＭＳ Ｐゴシック" charset="-128"/>
              </a:rPr>
              <a:t>reports the following student outcomes: </a:t>
            </a:r>
          </a:p>
          <a:p>
            <a:r>
              <a:rPr lang="en-US" sz="2800" dirty="0" smtClean="0">
                <a:ea typeface="ＭＳ Ｐゴシック" charset="-128"/>
                <a:cs typeface="ＭＳ Ｐゴシック" charset="-128"/>
              </a:rPr>
              <a:t>Higher grades, test scores, and graduation rates </a:t>
            </a:r>
          </a:p>
          <a:p>
            <a:r>
              <a:rPr lang="en-US" sz="2800" dirty="0" smtClean="0">
                <a:ea typeface="ＭＳ Ｐゴシック" charset="-128"/>
                <a:cs typeface="ＭＳ Ｐゴシック" charset="-128"/>
              </a:rPr>
              <a:t>Better school attendance </a:t>
            </a:r>
          </a:p>
          <a:p>
            <a:r>
              <a:rPr lang="en-US" sz="2800" dirty="0" smtClean="0">
                <a:ea typeface="ＭＳ Ｐゴシック" charset="-128"/>
                <a:cs typeface="ＭＳ Ｐゴシック" charset="-128"/>
              </a:rPr>
              <a:t>Increased motivation and better self-esteem </a:t>
            </a:r>
          </a:p>
          <a:p>
            <a:r>
              <a:rPr lang="en-US" sz="2800" dirty="0" smtClean="0">
                <a:ea typeface="ＭＳ Ｐゴシック" charset="-128"/>
                <a:cs typeface="ＭＳ Ｐゴシック" charset="-128"/>
              </a:rPr>
              <a:t>Lower rates of suspension </a:t>
            </a:r>
          </a:p>
          <a:p>
            <a:r>
              <a:rPr lang="en-US" sz="2800" dirty="0" smtClean="0">
                <a:ea typeface="ＭＳ Ｐゴシック" charset="-128"/>
                <a:cs typeface="ＭＳ Ｐゴシック" charset="-128"/>
              </a:rPr>
              <a:t>Decreased use of drugs and alcohol </a:t>
            </a:r>
          </a:p>
          <a:p>
            <a:r>
              <a:rPr lang="en-US" sz="2800" dirty="0" smtClean="0">
                <a:ea typeface="ＭＳ Ｐゴシック" charset="-128"/>
                <a:cs typeface="ＭＳ Ｐゴシック" charset="-128"/>
              </a:rPr>
              <a:t>Fewer instances of violent behavior </a:t>
            </a:r>
          </a:p>
          <a:p>
            <a:r>
              <a:rPr lang="en-US" sz="2800" dirty="0" smtClean="0">
                <a:ea typeface="ＭＳ Ｐゴシック" charset="-128"/>
                <a:cs typeface="ＭＳ Ｐゴシック" charset="-128"/>
              </a:rPr>
              <a:t>Greater enrollment in post-secondary                  education </a:t>
            </a:r>
          </a:p>
          <a:p>
            <a:pPr>
              <a:buFontTx/>
              <a:buNone/>
            </a:pPr>
            <a:endParaRPr lang="en-US" dirty="0" smtClean="0">
              <a:ea typeface="ＭＳ Ｐゴシック" charset="-128"/>
              <a:cs typeface="ＭＳ Ｐゴシック" charset="-128"/>
            </a:endParaRPr>
          </a:p>
        </p:txBody>
      </p:sp>
      <p:pic>
        <p:nvPicPr>
          <p:cNvPr id="4" name="Content Placeholder 3" descr="Girl &amp; Boy Kids.jpg"/>
          <p:cNvPicPr>
            <a:picLocks noChangeAspect="1"/>
          </p:cNvPicPr>
          <p:nvPr/>
        </p:nvPicPr>
        <p:blipFill>
          <a:blip r:embed="rId3"/>
          <a:srcRect l="-73847" r="-73847"/>
          <a:stretch>
            <a:fillRect/>
          </a:stretch>
        </p:blipFill>
        <p:spPr>
          <a:xfrm>
            <a:off x="5437787" y="4140239"/>
            <a:ext cx="4033495" cy="2218267"/>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a:t>
            </a:r>
            <a:endParaRPr lang="en-US" dirty="0"/>
          </a:p>
        </p:txBody>
      </p:sp>
      <p:sp>
        <p:nvSpPr>
          <p:cNvPr id="3" name="Content Placeholder 2"/>
          <p:cNvSpPr>
            <a:spLocks noGrp="1"/>
          </p:cNvSpPr>
          <p:nvPr>
            <p:ph idx="1"/>
          </p:nvPr>
        </p:nvSpPr>
        <p:spPr/>
        <p:txBody>
          <a:bodyPr/>
          <a:lstStyle/>
          <a:p>
            <a:r>
              <a:rPr lang="en-US" dirty="0" smtClean="0"/>
              <a:t>Students have</a:t>
            </a:r>
          </a:p>
          <a:p>
            <a:pPr lvl="1"/>
            <a:r>
              <a:rPr lang="en-US" dirty="0" smtClean="0"/>
              <a:t>Better Grades</a:t>
            </a:r>
          </a:p>
          <a:p>
            <a:pPr lvl="1"/>
            <a:r>
              <a:rPr lang="en-US" dirty="0" smtClean="0"/>
              <a:t>Enroll in higher-level programs</a:t>
            </a:r>
          </a:p>
          <a:p>
            <a:pPr lvl="1"/>
            <a:r>
              <a:rPr lang="en-US" dirty="0" smtClean="0"/>
              <a:t>Have higher graduation rates</a:t>
            </a:r>
          </a:p>
          <a:p>
            <a:pPr lvl="1"/>
            <a:r>
              <a:rPr lang="en-US" dirty="0" smtClean="0"/>
              <a:t>Are more likely to enroll in postsecondary education</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a:t>
            </a:r>
            <a:endParaRPr lang="en-US" dirty="0"/>
          </a:p>
        </p:txBody>
      </p:sp>
      <p:sp>
        <p:nvSpPr>
          <p:cNvPr id="3" name="Content Placeholder 2"/>
          <p:cNvSpPr>
            <a:spLocks noGrp="1"/>
          </p:cNvSpPr>
          <p:nvPr>
            <p:ph idx="1"/>
          </p:nvPr>
        </p:nvSpPr>
        <p:spPr/>
        <p:txBody>
          <a:bodyPr/>
          <a:lstStyle/>
          <a:p>
            <a:r>
              <a:rPr lang="en-US" dirty="0" smtClean="0"/>
              <a:t>When families take an active interest in what they’re learning, students</a:t>
            </a:r>
          </a:p>
          <a:p>
            <a:pPr lvl="1"/>
            <a:r>
              <a:rPr lang="en-US" dirty="0" smtClean="0"/>
              <a:t> display more positive attitudes toward school</a:t>
            </a:r>
          </a:p>
          <a:p>
            <a:pPr lvl="1"/>
            <a:r>
              <a:rPr lang="en-US" dirty="0" smtClean="0"/>
              <a:t>behave better both in and out of school</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a:t>
            </a:r>
            <a:endParaRPr lang="en-US" dirty="0"/>
          </a:p>
        </p:txBody>
      </p:sp>
      <p:sp>
        <p:nvSpPr>
          <p:cNvPr id="3" name="Content Placeholder 2"/>
          <p:cNvSpPr>
            <a:spLocks noGrp="1"/>
          </p:cNvSpPr>
          <p:nvPr>
            <p:ph idx="1"/>
          </p:nvPr>
        </p:nvSpPr>
        <p:spPr/>
        <p:txBody>
          <a:bodyPr/>
          <a:lstStyle/>
          <a:p>
            <a:r>
              <a:rPr lang="en-US" dirty="0" smtClean="0"/>
              <a:t>Children do best if parents can play a variety of roles in their learning:</a:t>
            </a:r>
          </a:p>
          <a:p>
            <a:pPr lvl="1"/>
            <a:r>
              <a:rPr lang="en-US" dirty="0" smtClean="0"/>
              <a:t>Helping at home</a:t>
            </a:r>
          </a:p>
          <a:p>
            <a:pPr lvl="1"/>
            <a:r>
              <a:rPr lang="en-US" dirty="0" smtClean="0"/>
              <a:t>Volunteering at school</a:t>
            </a:r>
          </a:p>
          <a:p>
            <a:pPr lvl="1"/>
            <a:r>
              <a:rPr lang="en-US" dirty="0" smtClean="0"/>
              <a:t>Planning their children’s future</a:t>
            </a:r>
          </a:p>
          <a:p>
            <a:pPr lvl="1"/>
            <a:r>
              <a:rPr lang="en-US" dirty="0" smtClean="0"/>
              <a:t>Taking part in key decisions about the            school program</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ea typeface="ＭＳ Ｐゴシック" charset="-128"/>
                <a:cs typeface="ＭＳ Ｐゴシック" charset="-128"/>
              </a:rPr>
              <a:t>Agenda</a:t>
            </a:r>
          </a:p>
        </p:txBody>
      </p:sp>
      <p:sp>
        <p:nvSpPr>
          <p:cNvPr id="31747" name="Content Placeholder 2"/>
          <p:cNvSpPr>
            <a:spLocks noGrp="1"/>
          </p:cNvSpPr>
          <p:nvPr>
            <p:ph idx="1"/>
          </p:nvPr>
        </p:nvSpPr>
        <p:spPr>
          <a:xfrm>
            <a:off x="457200" y="1371600"/>
            <a:ext cx="8229600" cy="4525963"/>
          </a:xfrm>
        </p:spPr>
        <p:txBody>
          <a:bodyPr/>
          <a:lstStyle/>
          <a:p>
            <a:r>
              <a:rPr lang="en-US" dirty="0" smtClean="0">
                <a:ea typeface="ＭＳ Ｐゴシック" charset="-128"/>
                <a:cs typeface="ＭＳ Ｐゴシック" charset="-128"/>
              </a:rPr>
              <a:t>Norms</a:t>
            </a:r>
          </a:p>
          <a:p>
            <a:r>
              <a:rPr lang="en-US" dirty="0" smtClean="0"/>
              <a:t>Getting Acquainted</a:t>
            </a:r>
          </a:p>
          <a:p>
            <a:r>
              <a:rPr lang="en-US" dirty="0" smtClean="0"/>
              <a:t>Efforts/Ideas Regarding the Family – School Connection</a:t>
            </a:r>
          </a:p>
          <a:p>
            <a:r>
              <a:rPr lang="en-US" dirty="0" smtClean="0"/>
              <a:t>Title III Needs for 2010 and Beyond</a:t>
            </a:r>
          </a:p>
          <a:p>
            <a:r>
              <a:rPr lang="en-US" dirty="0" smtClean="0"/>
              <a:t>Your Pertinent Questions, Challenges, and Ideas</a:t>
            </a:r>
          </a:p>
          <a:p>
            <a:r>
              <a:rPr lang="en-US" dirty="0" smtClean="0"/>
              <a:t>Sharing Effective Resources</a:t>
            </a:r>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a:t>
            </a:r>
            <a:endParaRPr lang="en-US" dirty="0"/>
          </a:p>
        </p:txBody>
      </p:sp>
      <p:sp>
        <p:nvSpPr>
          <p:cNvPr id="3" name="Content Placeholder 2"/>
          <p:cNvSpPr>
            <a:spLocks noGrp="1"/>
          </p:cNvSpPr>
          <p:nvPr>
            <p:ph idx="1"/>
          </p:nvPr>
        </p:nvSpPr>
        <p:spPr/>
        <p:txBody>
          <a:bodyPr/>
          <a:lstStyle/>
          <a:p>
            <a:r>
              <a:rPr lang="en-US" dirty="0" smtClean="0"/>
              <a:t>Middle and High School students whose families remain involved:</a:t>
            </a:r>
          </a:p>
          <a:p>
            <a:pPr lvl="1"/>
            <a:r>
              <a:rPr lang="en-US" dirty="0" smtClean="0"/>
              <a:t>Make better transitions</a:t>
            </a:r>
          </a:p>
          <a:p>
            <a:pPr lvl="1"/>
            <a:r>
              <a:rPr lang="en-US" dirty="0" smtClean="0"/>
              <a:t>Maintain the quality of their work</a:t>
            </a:r>
          </a:p>
          <a:p>
            <a:pPr lvl="1"/>
            <a:r>
              <a:rPr lang="en-US" dirty="0" smtClean="0"/>
              <a:t>Develop realistic plans for the future</a:t>
            </a:r>
          </a:p>
          <a:p>
            <a:pPr lvl="1"/>
            <a:r>
              <a:rPr lang="en-US" dirty="0" smtClean="0"/>
              <a:t>Less likely to drop out</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a:t>
            </a:r>
            <a:endParaRPr lang="en-US" dirty="0"/>
          </a:p>
        </p:txBody>
      </p:sp>
      <p:sp>
        <p:nvSpPr>
          <p:cNvPr id="3" name="Content Placeholder 2"/>
          <p:cNvSpPr>
            <a:spLocks noGrp="1"/>
          </p:cNvSpPr>
          <p:nvPr>
            <p:ph idx="1"/>
          </p:nvPr>
        </p:nvSpPr>
        <p:spPr/>
        <p:txBody>
          <a:bodyPr/>
          <a:lstStyle/>
          <a:p>
            <a:r>
              <a:rPr lang="en-US" dirty="0" smtClean="0"/>
              <a:t>Children from diverse cultural backgrounds tend to do better</a:t>
            </a:r>
          </a:p>
          <a:p>
            <a:pPr lvl="1"/>
            <a:r>
              <a:rPr lang="en-US" dirty="0" smtClean="0"/>
              <a:t>When families and school staff join forces to bridge the gap between home and school cultures</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more the relationship between families and the school is a real partnership, the more student achievement increases.</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Involved families are more likely…</a:t>
            </a:r>
            <a:endParaRPr lang="en-US" dirty="0"/>
          </a:p>
        </p:txBody>
      </p:sp>
      <p:sp>
        <p:nvSpPr>
          <p:cNvPr id="3" name="Content Placeholder 2"/>
          <p:cNvSpPr>
            <a:spLocks noGrp="1"/>
          </p:cNvSpPr>
          <p:nvPr>
            <p:ph idx="1"/>
          </p:nvPr>
        </p:nvSpPr>
        <p:spPr/>
        <p:txBody>
          <a:bodyPr/>
          <a:lstStyle/>
          <a:p>
            <a:r>
              <a:rPr lang="en-US" dirty="0"/>
              <a:t>T</a:t>
            </a:r>
            <a:r>
              <a:rPr lang="en-US" dirty="0" smtClean="0"/>
              <a:t>o understand the goals of the teacher and school</a:t>
            </a:r>
          </a:p>
          <a:p>
            <a:r>
              <a:rPr lang="en-US" dirty="0" smtClean="0"/>
              <a:t>To be more supportive of proposed changes</a:t>
            </a:r>
          </a:p>
          <a:p>
            <a:r>
              <a:rPr lang="en-US" dirty="0" smtClean="0"/>
              <a:t>To rate teachers more highly</a:t>
            </a:r>
          </a:p>
          <a:p>
            <a:pPr>
              <a:buNone/>
            </a:pPr>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are more likely…</a:t>
            </a:r>
            <a:endParaRPr lang="en-US" dirty="0"/>
          </a:p>
        </p:txBody>
      </p:sp>
      <p:sp>
        <p:nvSpPr>
          <p:cNvPr id="3" name="Content Placeholder 2"/>
          <p:cNvSpPr>
            <a:spLocks noGrp="1"/>
          </p:cNvSpPr>
          <p:nvPr>
            <p:ph idx="1"/>
          </p:nvPr>
        </p:nvSpPr>
        <p:spPr/>
        <p:txBody>
          <a:bodyPr/>
          <a:lstStyle/>
          <a:p>
            <a:r>
              <a:rPr lang="en-US" dirty="0" smtClean="0"/>
              <a:t>To rate families more positively</a:t>
            </a:r>
          </a:p>
          <a:p>
            <a:r>
              <a:rPr lang="en-US" dirty="0" smtClean="0"/>
              <a:t>To hold fewer social class and racial stereotypes</a:t>
            </a:r>
          </a:p>
          <a:p>
            <a:r>
              <a:rPr lang="en-US" dirty="0" smtClean="0"/>
              <a:t>To have more time to devote to teaching</a:t>
            </a:r>
          </a:p>
          <a:p>
            <a:r>
              <a:rPr lang="en-US" dirty="0" smtClean="0"/>
              <a:t>To give children individual attention </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What might a school look like:</a:t>
            </a:r>
          </a:p>
          <a:p>
            <a:pPr lvl="1"/>
            <a:r>
              <a:rPr lang="en-US" dirty="0" smtClean="0"/>
              <a:t> that has created a genuine culture of school-family-community partnership, </a:t>
            </a:r>
            <a:r>
              <a:rPr lang="en-US" i="1" dirty="0" smtClean="0"/>
              <a:t>and</a:t>
            </a:r>
            <a:r>
              <a:rPr lang="en-US" dirty="0" smtClean="0"/>
              <a:t> </a:t>
            </a:r>
          </a:p>
          <a:p>
            <a:pPr lvl="1"/>
            <a:r>
              <a:rPr lang="en-US" dirty="0" smtClean="0"/>
              <a:t>that has made real progress toward high social and academic achievement for all students?</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Versions of Partnership…</a:t>
            </a:r>
            <a:endParaRPr lang="en-US" dirty="0"/>
          </a:p>
        </p:txBody>
      </p:sp>
      <p:sp>
        <p:nvSpPr>
          <p:cNvPr id="3" name="Content Placeholder 2"/>
          <p:cNvSpPr>
            <a:spLocks noGrp="1"/>
          </p:cNvSpPr>
          <p:nvPr>
            <p:ph idx="1"/>
          </p:nvPr>
        </p:nvSpPr>
        <p:spPr/>
        <p:txBody>
          <a:bodyPr/>
          <a:lstStyle/>
          <a:p>
            <a:r>
              <a:rPr lang="en-US" dirty="0" smtClean="0"/>
              <a:t>Partnership School</a:t>
            </a:r>
          </a:p>
          <a:p>
            <a:r>
              <a:rPr lang="en-US" dirty="0" smtClean="0"/>
              <a:t>Open-Door School</a:t>
            </a:r>
          </a:p>
          <a:p>
            <a:r>
              <a:rPr lang="en-US" dirty="0" smtClean="0"/>
              <a:t>Come-if-We-Call School</a:t>
            </a:r>
          </a:p>
          <a:p>
            <a:r>
              <a:rPr lang="en-US" dirty="0" smtClean="0"/>
              <a:t>Fortress School</a:t>
            </a:r>
          </a:p>
          <a:p>
            <a:endParaRPr lang="en-US" dirty="0" smtClean="0"/>
          </a:p>
          <a:p>
            <a:endParaRPr lang="en-US" dirty="0" smtClean="0"/>
          </a:p>
          <a:p>
            <a:endParaRPr lang="en-US" dirty="0" smtClean="0"/>
          </a:p>
          <a:p>
            <a:pPr lvl="8"/>
            <a:r>
              <a:rPr lang="en-US" dirty="0" smtClean="0"/>
              <a:t>Activity</a:t>
            </a:r>
          </a:p>
          <a:p>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a:t>
            </a:r>
            <a:endParaRPr lang="en-US" dirty="0"/>
          </a:p>
        </p:txBody>
      </p:sp>
      <p:sp>
        <p:nvSpPr>
          <p:cNvPr id="3" name="Content Placeholder 2"/>
          <p:cNvSpPr>
            <a:spLocks noGrp="1"/>
          </p:cNvSpPr>
          <p:nvPr>
            <p:ph idx="1"/>
          </p:nvPr>
        </p:nvSpPr>
        <p:spPr/>
        <p:txBody>
          <a:bodyPr/>
          <a:lstStyle/>
          <a:p>
            <a:r>
              <a:rPr lang="en-US" dirty="0" smtClean="0"/>
              <a:t>Check the boxes that have the most statements under them marked or circled.  Check only one box in a row.</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indings…</a:t>
            </a:r>
            <a:endParaRPr lang="en-US" dirty="0"/>
          </a:p>
        </p:txBody>
      </p:sp>
      <p:sp>
        <p:nvSpPr>
          <p:cNvPr id="3" name="Content Placeholder 2"/>
          <p:cNvSpPr>
            <a:spLocks noGrp="1"/>
          </p:cNvSpPr>
          <p:nvPr>
            <p:ph idx="1"/>
          </p:nvPr>
        </p:nvSpPr>
        <p:spPr/>
        <p:txBody>
          <a:bodyPr/>
          <a:lstStyle/>
          <a:p>
            <a:r>
              <a:rPr lang="en-US" dirty="0" smtClean="0"/>
              <a:t>3 or more of your check boxes</a:t>
            </a:r>
          </a:p>
          <a:p>
            <a:pPr lvl="2"/>
            <a:r>
              <a:rPr lang="en-US" dirty="0" smtClean="0"/>
              <a:t>Fall in Fortress School</a:t>
            </a:r>
          </a:p>
          <a:p>
            <a:pPr lvl="2"/>
            <a:r>
              <a:rPr lang="en-US" dirty="0" smtClean="0"/>
              <a:t>None under Open-Door or Partnership</a:t>
            </a:r>
          </a:p>
          <a:p>
            <a:pPr lvl="1"/>
            <a:r>
              <a:rPr lang="en-US" dirty="0" smtClean="0"/>
              <a:t>Your school is trying to keep parents away rather than work with them</a:t>
            </a:r>
          </a:p>
          <a:p>
            <a:pPr lvl="1"/>
            <a:r>
              <a:rPr lang="en-US" dirty="0" smtClean="0"/>
              <a:t>In standards-based terms, it is </a:t>
            </a:r>
            <a:r>
              <a:rPr lang="en-US" b="1" dirty="0" smtClean="0"/>
              <a:t>below basic</a:t>
            </a:r>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419598"/>
            <a:ext cx="4033495" cy="2218267"/>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indings…</a:t>
            </a:r>
            <a:endParaRPr lang="en-US" dirty="0"/>
          </a:p>
        </p:txBody>
      </p:sp>
      <p:sp>
        <p:nvSpPr>
          <p:cNvPr id="3" name="Content Placeholder 2"/>
          <p:cNvSpPr>
            <a:spLocks noGrp="1"/>
          </p:cNvSpPr>
          <p:nvPr>
            <p:ph idx="1"/>
          </p:nvPr>
        </p:nvSpPr>
        <p:spPr/>
        <p:txBody>
          <a:bodyPr/>
          <a:lstStyle/>
          <a:p>
            <a:r>
              <a:rPr lang="en-US" dirty="0" smtClean="0"/>
              <a:t>3 or more of your check boxes</a:t>
            </a:r>
          </a:p>
          <a:p>
            <a:pPr lvl="2"/>
            <a:r>
              <a:rPr lang="en-US" dirty="0" smtClean="0"/>
              <a:t>Come-if-We-Call</a:t>
            </a:r>
          </a:p>
          <a:p>
            <a:pPr lvl="2"/>
            <a:r>
              <a:rPr lang="en-US" dirty="0" smtClean="0"/>
              <a:t>None under Partnership</a:t>
            </a:r>
          </a:p>
          <a:p>
            <a:pPr lvl="1"/>
            <a:r>
              <a:rPr lang="en-US" dirty="0" smtClean="0"/>
              <a:t>Your school may want parents to be involved only on its terms</a:t>
            </a:r>
          </a:p>
          <a:p>
            <a:pPr lvl="1"/>
            <a:r>
              <a:rPr lang="en-US" dirty="0" smtClean="0"/>
              <a:t>In standards-based terms, it is </a:t>
            </a:r>
            <a:r>
              <a:rPr lang="en-US" b="1" dirty="0" smtClean="0"/>
              <a:t>basic</a:t>
            </a:r>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419598"/>
            <a:ext cx="4033495" cy="221826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ea typeface="ＭＳ Ｐゴシック" charset="-128"/>
                <a:cs typeface="ＭＳ Ｐゴシック" charset="-128"/>
              </a:rPr>
              <a:t>Norms</a:t>
            </a:r>
          </a:p>
        </p:txBody>
      </p:sp>
      <p:sp>
        <p:nvSpPr>
          <p:cNvPr id="32771" name="Content Placeholder 2"/>
          <p:cNvSpPr>
            <a:spLocks noGrp="1"/>
          </p:cNvSpPr>
          <p:nvPr>
            <p:ph idx="1"/>
          </p:nvPr>
        </p:nvSpPr>
        <p:spPr/>
        <p:txBody>
          <a:bodyPr/>
          <a:lstStyle/>
          <a:p>
            <a:r>
              <a:rPr lang="en-US" smtClean="0">
                <a:ea typeface="ＭＳ Ｐゴシック" charset="-128"/>
                <a:cs typeface="ＭＳ Ｐゴシック" charset="-128"/>
              </a:rPr>
              <a:t>Listen for new ideas</a:t>
            </a:r>
          </a:p>
          <a:p>
            <a:r>
              <a:rPr lang="en-US" smtClean="0">
                <a:ea typeface="ＭＳ Ｐゴシック" charset="-128"/>
                <a:cs typeface="ＭＳ Ｐゴシック" charset="-128"/>
              </a:rPr>
              <a:t>Participate in activities</a:t>
            </a:r>
          </a:p>
          <a:p>
            <a:r>
              <a:rPr lang="en-US" smtClean="0">
                <a:ea typeface="ＭＳ Ｐゴシック" charset="-128"/>
                <a:cs typeface="ＭＳ Ｐゴシック" charset="-128"/>
              </a:rPr>
              <a:t>Ask questions to clarify your thinking </a:t>
            </a:r>
          </a:p>
          <a:p>
            <a:r>
              <a:rPr lang="en-US" smtClean="0">
                <a:ea typeface="ＭＳ Ｐゴシック" charset="-128"/>
                <a:cs typeface="ＭＳ Ｐゴシック" charset="-128"/>
              </a:rPr>
              <a:t>Respect the ideas of others</a:t>
            </a:r>
          </a:p>
          <a:p>
            <a:r>
              <a:rPr lang="en-US" smtClean="0">
                <a:ea typeface="ＭＳ Ｐゴシック" charset="-128"/>
                <a:cs typeface="ＭＳ Ｐゴシック" charset="-128"/>
              </a:rPr>
              <a:t>Be mindful of time</a:t>
            </a:r>
          </a:p>
          <a:p>
            <a:endParaRPr lang="en-US" smtClean="0">
              <a:ea typeface="ＭＳ Ｐゴシック" charset="-128"/>
              <a:cs typeface="ＭＳ Ｐゴシック" charset="-128"/>
            </a:endParaRPr>
          </a:p>
        </p:txBody>
      </p:sp>
      <p:pic>
        <p:nvPicPr>
          <p:cNvPr id="4" name="Content Placeholder 6" descr="Jumprope Kids.jpg"/>
          <p:cNvPicPr>
            <a:picLocks noChangeAspect="1"/>
          </p:cNvPicPr>
          <p:nvPr/>
        </p:nvPicPr>
        <p:blipFill>
          <a:blip r:embed="rId2"/>
          <a:srcRect t="-190674" b="-190674"/>
          <a:stretch>
            <a:fillRect/>
          </a:stretch>
        </p:blipFill>
        <p:spPr>
          <a:xfrm>
            <a:off x="889000" y="3031067"/>
            <a:ext cx="7518400" cy="5358077"/>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indings…</a:t>
            </a:r>
            <a:endParaRPr lang="en-US" dirty="0"/>
          </a:p>
        </p:txBody>
      </p:sp>
      <p:sp>
        <p:nvSpPr>
          <p:cNvPr id="3" name="Content Placeholder 2"/>
          <p:cNvSpPr>
            <a:spLocks noGrp="1"/>
          </p:cNvSpPr>
          <p:nvPr>
            <p:ph idx="1"/>
          </p:nvPr>
        </p:nvSpPr>
        <p:spPr/>
        <p:txBody>
          <a:bodyPr/>
          <a:lstStyle/>
          <a:p>
            <a:r>
              <a:rPr lang="en-US" dirty="0" smtClean="0"/>
              <a:t>At least 4 of your check boxes</a:t>
            </a:r>
          </a:p>
          <a:p>
            <a:pPr lvl="2"/>
            <a:r>
              <a:rPr lang="en-US" dirty="0" smtClean="0"/>
              <a:t>Fall under Open-Door or Partnership</a:t>
            </a:r>
          </a:p>
          <a:p>
            <a:pPr lvl="2"/>
            <a:r>
              <a:rPr lang="en-US" dirty="0" smtClean="0"/>
              <a:t>None under Fortress School</a:t>
            </a:r>
          </a:p>
          <a:p>
            <a:pPr lvl="1"/>
            <a:r>
              <a:rPr lang="en-US" dirty="0" smtClean="0"/>
              <a:t>Your school welcomes families and supports them to be involved in a number of ways</a:t>
            </a:r>
          </a:p>
          <a:p>
            <a:pPr lvl="1"/>
            <a:r>
              <a:rPr lang="en-US" dirty="0" smtClean="0"/>
              <a:t>In standards-based terms, it is </a:t>
            </a:r>
            <a:r>
              <a:rPr lang="en-US" b="1" dirty="0" smtClean="0"/>
              <a:t>proficient</a:t>
            </a:r>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419598"/>
            <a:ext cx="4033495" cy="2218267"/>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indings…</a:t>
            </a:r>
            <a:endParaRPr lang="en-US" dirty="0"/>
          </a:p>
        </p:txBody>
      </p:sp>
      <p:sp>
        <p:nvSpPr>
          <p:cNvPr id="3" name="Content Placeholder 2"/>
          <p:cNvSpPr>
            <a:spLocks noGrp="1"/>
          </p:cNvSpPr>
          <p:nvPr>
            <p:ph idx="1"/>
          </p:nvPr>
        </p:nvSpPr>
        <p:spPr/>
        <p:txBody>
          <a:bodyPr/>
          <a:lstStyle/>
          <a:p>
            <a:r>
              <a:rPr lang="en-US" dirty="0" smtClean="0"/>
              <a:t>At least 3 of your check boxes</a:t>
            </a:r>
          </a:p>
          <a:p>
            <a:pPr lvl="2"/>
            <a:r>
              <a:rPr lang="en-US" dirty="0" smtClean="0"/>
              <a:t>Fall under Partnership</a:t>
            </a:r>
          </a:p>
          <a:p>
            <a:pPr lvl="2"/>
            <a:r>
              <a:rPr lang="en-US" dirty="0" smtClean="0"/>
              <a:t>And, the rest are under Open-Door</a:t>
            </a:r>
          </a:p>
          <a:p>
            <a:pPr lvl="1"/>
            <a:r>
              <a:rPr lang="en-US" dirty="0" smtClean="0"/>
              <a:t>Your school is willing and able to work with all families</a:t>
            </a:r>
          </a:p>
          <a:p>
            <a:pPr lvl="1"/>
            <a:r>
              <a:rPr lang="en-US" dirty="0" smtClean="0"/>
              <a:t>In standards-based terms, it is </a:t>
            </a:r>
            <a:r>
              <a:rPr lang="en-US" b="1" dirty="0" smtClean="0"/>
              <a:t>advanced</a:t>
            </a:r>
          </a:p>
          <a:p>
            <a:pPr lvl="1">
              <a:buNone/>
            </a:pPr>
            <a:endParaRPr lang="en-US" dirty="0" smtClean="0"/>
          </a:p>
        </p:txBody>
      </p:sp>
      <p:pic>
        <p:nvPicPr>
          <p:cNvPr id="4" name="Content Placeholder 3" descr="Girl &amp; Boy Kids.jpg"/>
          <p:cNvPicPr>
            <a:picLocks noChangeAspect="1"/>
          </p:cNvPicPr>
          <p:nvPr/>
        </p:nvPicPr>
        <p:blipFill>
          <a:blip r:embed="rId3"/>
          <a:srcRect l="-73847" r="-73847"/>
          <a:stretch>
            <a:fillRect/>
          </a:stretch>
        </p:blipFill>
        <p:spPr>
          <a:xfrm>
            <a:off x="6041837" y="4419598"/>
            <a:ext cx="4033495" cy="2218267"/>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does this mean…</a:t>
            </a:r>
            <a:endParaRPr lang="en-US" dirty="0"/>
          </a:p>
        </p:txBody>
      </p:sp>
      <p:sp>
        <p:nvSpPr>
          <p:cNvPr id="3" name="Content Placeholder 2"/>
          <p:cNvSpPr>
            <a:spLocks noGrp="1"/>
          </p:cNvSpPr>
          <p:nvPr>
            <p:ph idx="1"/>
          </p:nvPr>
        </p:nvSpPr>
        <p:spPr/>
        <p:txBody>
          <a:bodyPr/>
          <a:lstStyle/>
          <a:p>
            <a:r>
              <a:rPr lang="en-US" dirty="0" smtClean="0"/>
              <a:t>Think quietly to yourself about what you just learned concerning your school’s willingness to include families and community</a:t>
            </a:r>
          </a:p>
          <a:p>
            <a:r>
              <a:rPr lang="en-US" dirty="0" smtClean="0"/>
              <a:t>Brainstorm 3 ideas for an effective family-school partnership</a:t>
            </a:r>
          </a:p>
          <a:p>
            <a:r>
              <a:rPr lang="en-US" dirty="0" smtClean="0"/>
              <a:t>Share those ideas with a partner to             your right and a partner to your left.</a:t>
            </a:r>
          </a:p>
          <a:p>
            <a:r>
              <a:rPr lang="en-US" dirty="0" smtClean="0"/>
              <a:t>Group Share</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does this mean…</a:t>
            </a:r>
            <a:endParaRPr lang="en-US" dirty="0"/>
          </a:p>
        </p:txBody>
      </p:sp>
      <p:sp>
        <p:nvSpPr>
          <p:cNvPr id="3" name="Content Placeholder 2"/>
          <p:cNvSpPr>
            <a:spLocks noGrp="1"/>
          </p:cNvSpPr>
          <p:nvPr>
            <p:ph idx="1"/>
          </p:nvPr>
        </p:nvSpPr>
        <p:spPr/>
        <p:txBody>
          <a:bodyPr/>
          <a:lstStyle/>
          <a:p>
            <a:r>
              <a:rPr lang="en-US" dirty="0" smtClean="0"/>
              <a:t>Before we can create strong and effective partnerships with families, we have to believe not only that it’s important but also that it can be done – and that we can do it.</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Two-Way Communication…</a:t>
            </a:r>
            <a:endParaRPr lang="en-US" dirty="0"/>
          </a:p>
        </p:txBody>
      </p:sp>
      <p:sp>
        <p:nvSpPr>
          <p:cNvPr id="3" name="Content Placeholder 2"/>
          <p:cNvSpPr>
            <a:spLocks noGrp="1"/>
          </p:cNvSpPr>
          <p:nvPr>
            <p:ph idx="1"/>
          </p:nvPr>
        </p:nvSpPr>
        <p:spPr/>
        <p:txBody>
          <a:bodyPr/>
          <a:lstStyle/>
          <a:p>
            <a:r>
              <a:rPr lang="en-US" dirty="0" smtClean="0"/>
              <a:t>What is it?</a:t>
            </a:r>
          </a:p>
          <a:p>
            <a:r>
              <a:rPr lang="en-US" dirty="0" smtClean="0"/>
              <a:t>How do you accomplish this in your school?</a:t>
            </a:r>
          </a:p>
          <a:p>
            <a:r>
              <a:rPr lang="en-US" dirty="0" smtClean="0"/>
              <a:t>How effective is it?</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200" i="1" smtClean="0">
                <a:ea typeface="ＭＳ Ｐゴシック" charset="-128"/>
                <a:cs typeface="ＭＳ Ｐゴシック" charset="-128"/>
              </a:rPr>
              <a:t>Effective Home-School Communication</a:t>
            </a:r>
          </a:p>
        </p:txBody>
      </p:sp>
      <p:sp>
        <p:nvSpPr>
          <p:cNvPr id="60419" name="Content Placeholder 2"/>
          <p:cNvSpPr>
            <a:spLocks noGrp="1"/>
          </p:cNvSpPr>
          <p:nvPr>
            <p:ph idx="1"/>
          </p:nvPr>
        </p:nvSpPr>
        <p:spPr/>
        <p:txBody>
          <a:bodyPr/>
          <a:lstStyle/>
          <a:p>
            <a:r>
              <a:rPr lang="en-US" dirty="0" smtClean="0">
                <a:ea typeface="ＭＳ Ｐゴシック" charset="-128"/>
                <a:cs typeface="ＭＳ Ｐゴシック" charset="-128"/>
              </a:rPr>
              <a:t>Read the article to yourself</a:t>
            </a:r>
          </a:p>
          <a:p>
            <a:pPr lvl="1"/>
            <a:r>
              <a:rPr lang="en-US" dirty="0" smtClean="0"/>
              <a:t>Select a </a:t>
            </a:r>
            <a:r>
              <a:rPr lang="en-US" dirty="0" smtClean="0">
                <a:solidFill>
                  <a:srgbClr val="0000FF"/>
                </a:solidFill>
              </a:rPr>
              <a:t>sentence</a:t>
            </a:r>
            <a:r>
              <a:rPr lang="en-US" dirty="0" smtClean="0"/>
              <a:t> from the text that you find significant</a:t>
            </a:r>
          </a:p>
          <a:p>
            <a:pPr lvl="1"/>
            <a:r>
              <a:rPr lang="en-US" dirty="0" smtClean="0"/>
              <a:t>Select a </a:t>
            </a:r>
            <a:r>
              <a:rPr lang="en-US" dirty="0" smtClean="0">
                <a:solidFill>
                  <a:srgbClr val="FF0000"/>
                </a:solidFill>
              </a:rPr>
              <a:t>phrase</a:t>
            </a:r>
            <a:r>
              <a:rPr lang="en-US" dirty="0" smtClean="0"/>
              <a:t> from the text you find significant</a:t>
            </a:r>
          </a:p>
          <a:p>
            <a:pPr lvl="1"/>
            <a:r>
              <a:rPr lang="en-US" dirty="0" smtClean="0"/>
              <a:t>Select a </a:t>
            </a:r>
            <a:r>
              <a:rPr lang="en-US" dirty="0" smtClean="0">
                <a:solidFill>
                  <a:srgbClr val="008000"/>
                </a:solidFill>
              </a:rPr>
              <a:t>word</a:t>
            </a:r>
            <a:r>
              <a:rPr lang="en-US" dirty="0" smtClean="0"/>
              <a:t> you find significant</a:t>
            </a:r>
          </a:p>
          <a:p>
            <a:pPr lvl="1"/>
            <a:endParaRPr lang="en-US" dirty="0" smtClean="0"/>
          </a:p>
          <a:p>
            <a:pPr lvl="1"/>
            <a:endParaRPr lang="en-US" dirty="0" smtClean="0"/>
          </a:p>
        </p:txBody>
      </p:sp>
      <p:pic>
        <p:nvPicPr>
          <p:cNvPr id="4" name="Content Placeholder 6" descr="Jumprope Kids.jpg"/>
          <p:cNvPicPr>
            <a:picLocks noChangeAspect="1"/>
          </p:cNvPicPr>
          <p:nvPr/>
        </p:nvPicPr>
        <p:blipFill>
          <a:blip r:embed="rId3"/>
          <a:srcRect t="-190674" b="-190674"/>
          <a:stretch>
            <a:fillRect/>
          </a:stretch>
        </p:blipFill>
        <p:spPr>
          <a:xfrm>
            <a:off x="889000" y="3031067"/>
            <a:ext cx="7518400" cy="5358077"/>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z="3200" i="1" smtClean="0">
                <a:ea typeface="ＭＳ Ｐゴシック" charset="-128"/>
                <a:cs typeface="ＭＳ Ｐゴシック" charset="-128"/>
              </a:rPr>
              <a:t>Effective Home-School Communication</a:t>
            </a:r>
          </a:p>
        </p:txBody>
      </p:sp>
      <p:sp>
        <p:nvSpPr>
          <p:cNvPr id="62467" name="Content Placeholder 2"/>
          <p:cNvSpPr>
            <a:spLocks noGrp="1"/>
          </p:cNvSpPr>
          <p:nvPr>
            <p:ph idx="1"/>
          </p:nvPr>
        </p:nvSpPr>
        <p:spPr/>
        <p:txBody>
          <a:bodyPr>
            <a:normAutofit lnSpcReduction="10000"/>
          </a:bodyPr>
          <a:lstStyle/>
          <a:p>
            <a:r>
              <a:rPr lang="en-US" dirty="0" smtClean="0">
                <a:ea typeface="ＭＳ Ｐゴシック" charset="-128"/>
                <a:cs typeface="ＭＳ Ｐゴシック" charset="-128"/>
              </a:rPr>
              <a:t>Listen as group members SHARE</a:t>
            </a:r>
          </a:p>
          <a:p>
            <a:pPr lvl="1"/>
            <a:r>
              <a:rPr lang="en-US" dirty="0" smtClean="0"/>
              <a:t> the </a:t>
            </a:r>
            <a:r>
              <a:rPr lang="en-US" dirty="0" smtClean="0">
                <a:solidFill>
                  <a:srgbClr val="0000FF"/>
                </a:solidFill>
              </a:rPr>
              <a:t>sentence</a:t>
            </a:r>
            <a:r>
              <a:rPr lang="en-US" dirty="0" smtClean="0"/>
              <a:t> from the text that was significant</a:t>
            </a:r>
          </a:p>
          <a:p>
            <a:r>
              <a:rPr lang="en-US" dirty="0" smtClean="0"/>
              <a:t>Then</a:t>
            </a:r>
          </a:p>
          <a:p>
            <a:pPr lvl="1"/>
            <a:r>
              <a:rPr lang="en-US" dirty="0" smtClean="0"/>
              <a:t> a </a:t>
            </a:r>
            <a:r>
              <a:rPr lang="en-US" dirty="0" smtClean="0">
                <a:solidFill>
                  <a:srgbClr val="FF0000"/>
                </a:solidFill>
              </a:rPr>
              <a:t>phrase</a:t>
            </a:r>
            <a:r>
              <a:rPr lang="en-US" dirty="0" smtClean="0"/>
              <a:t> from the text was significant</a:t>
            </a:r>
          </a:p>
          <a:p>
            <a:r>
              <a:rPr lang="en-US" dirty="0" smtClean="0"/>
              <a:t>Then</a:t>
            </a:r>
          </a:p>
          <a:p>
            <a:pPr lvl="1"/>
            <a:r>
              <a:rPr lang="en-US" dirty="0" smtClean="0"/>
              <a:t> a </a:t>
            </a:r>
            <a:r>
              <a:rPr lang="en-US" dirty="0" smtClean="0">
                <a:solidFill>
                  <a:srgbClr val="008000"/>
                </a:solidFill>
              </a:rPr>
              <a:t>word</a:t>
            </a:r>
            <a:r>
              <a:rPr lang="en-US" dirty="0" smtClean="0"/>
              <a:t> that was significant</a:t>
            </a:r>
          </a:p>
          <a:p>
            <a:pPr lvl="1">
              <a:buFontTx/>
              <a:buNone/>
            </a:pPr>
            <a:endParaRPr lang="en-US" sz="2400" dirty="0" smtClean="0"/>
          </a:p>
          <a:p>
            <a:pPr lvl="1">
              <a:buFontTx/>
              <a:buNone/>
            </a:pPr>
            <a:r>
              <a:rPr lang="en-US" sz="2400" dirty="0" smtClean="0"/>
              <a:t>NO discussion – tell your sentence, no explanation   Follow the same process for phrase and word </a:t>
            </a:r>
          </a:p>
        </p:txBody>
      </p:sp>
      <p:pic>
        <p:nvPicPr>
          <p:cNvPr id="4" name="Content Placeholder 3" descr="Girl &amp; Boy Kids.jpg"/>
          <p:cNvPicPr>
            <a:picLocks noChangeAspect="1"/>
          </p:cNvPicPr>
          <p:nvPr/>
        </p:nvPicPr>
        <p:blipFill>
          <a:blip r:embed="rId3"/>
          <a:srcRect l="-73847" r="-73847"/>
          <a:stretch>
            <a:fillRect/>
          </a:stretch>
        </p:blipFill>
        <p:spPr>
          <a:xfrm>
            <a:off x="5701091" y="2740559"/>
            <a:ext cx="4033495" cy="2218267"/>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z="3200" i="1" smtClean="0">
                <a:ea typeface="ＭＳ Ｐゴシック" charset="-128"/>
                <a:cs typeface="ＭＳ Ｐゴシック" charset="-128"/>
              </a:rPr>
              <a:t>Effective Home-School Communication</a:t>
            </a:r>
          </a:p>
        </p:txBody>
      </p:sp>
      <p:sp>
        <p:nvSpPr>
          <p:cNvPr id="64515" name="Content Placeholder 2"/>
          <p:cNvSpPr>
            <a:spLocks noGrp="1"/>
          </p:cNvSpPr>
          <p:nvPr>
            <p:ph idx="1"/>
          </p:nvPr>
        </p:nvSpPr>
        <p:spPr/>
        <p:txBody>
          <a:bodyPr/>
          <a:lstStyle/>
          <a:p>
            <a:pPr>
              <a:buFontTx/>
              <a:buNone/>
            </a:pPr>
            <a:r>
              <a:rPr lang="en-US" smtClean="0">
                <a:ea typeface="ＭＳ Ｐゴシック" charset="-128"/>
                <a:cs typeface="ＭＳ Ｐゴシック" charset="-128"/>
              </a:rPr>
              <a:t>Debrief:</a:t>
            </a:r>
          </a:p>
          <a:p>
            <a:pPr>
              <a:buFontTx/>
              <a:buNone/>
            </a:pPr>
            <a:endParaRPr lang="en-US" smtClean="0">
              <a:ea typeface="ＭＳ Ｐゴシック" charset="-128"/>
              <a:cs typeface="ＭＳ Ｐゴシック" charset="-128"/>
            </a:endParaRPr>
          </a:p>
          <a:p>
            <a:pPr lvl="1"/>
            <a:r>
              <a:rPr lang="en-US" smtClean="0"/>
              <a:t>What did you learn from the article?</a:t>
            </a:r>
          </a:p>
          <a:p>
            <a:pPr lvl="1"/>
            <a:endParaRPr lang="en-US" smtClean="0"/>
          </a:p>
          <a:p>
            <a:pPr lvl="1"/>
            <a:r>
              <a:rPr lang="en-US" smtClean="0"/>
              <a:t>What did you learn about the </a:t>
            </a:r>
            <a:r>
              <a:rPr lang="en-US" i="1" smtClean="0"/>
              <a:t>process</a:t>
            </a:r>
            <a:r>
              <a:rPr lang="en-US" smtClean="0"/>
              <a:t>?</a:t>
            </a:r>
          </a:p>
          <a:p>
            <a:pPr lvl="1">
              <a:buFontTx/>
              <a:buNone/>
            </a:pPr>
            <a:endParaRPr lang="en-US" smtClean="0"/>
          </a:p>
        </p:txBody>
      </p:sp>
      <p:pic>
        <p:nvPicPr>
          <p:cNvPr id="4" name="Content Placeholder 6" descr="Jumprope Kids.jpg"/>
          <p:cNvPicPr>
            <a:picLocks noChangeAspect="1"/>
          </p:cNvPicPr>
          <p:nvPr/>
        </p:nvPicPr>
        <p:blipFill>
          <a:blip r:embed="rId3"/>
          <a:srcRect t="-190674" b="-190674"/>
          <a:stretch>
            <a:fillRect/>
          </a:stretch>
        </p:blipFill>
        <p:spPr>
          <a:xfrm>
            <a:off x="889000" y="3031067"/>
            <a:ext cx="7518400" cy="5358077"/>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Family-Friendly is Your School?</a:t>
            </a:r>
            <a:endParaRPr lang="en-US" dirty="0"/>
          </a:p>
        </p:txBody>
      </p:sp>
      <p:sp>
        <p:nvSpPr>
          <p:cNvPr id="3" name="Content Placeholder 2"/>
          <p:cNvSpPr>
            <a:spLocks noGrp="1"/>
          </p:cNvSpPr>
          <p:nvPr>
            <p:ph idx="1"/>
          </p:nvPr>
        </p:nvSpPr>
        <p:spPr/>
        <p:txBody>
          <a:bodyPr/>
          <a:lstStyle/>
          <a:p>
            <a:r>
              <a:rPr lang="en-US" dirty="0" smtClean="0"/>
              <a:t>Please complete the survey</a:t>
            </a:r>
          </a:p>
          <a:p>
            <a:r>
              <a:rPr lang="en-US" dirty="0" smtClean="0"/>
              <a:t>Share your results with 1 other person</a:t>
            </a:r>
          </a:p>
          <a:p>
            <a:r>
              <a:rPr lang="en-US" dirty="0" smtClean="0"/>
              <a:t>Discuss your results with 3 other people</a:t>
            </a:r>
          </a:p>
          <a:p>
            <a:r>
              <a:rPr lang="en-US" dirty="0" smtClean="0"/>
              <a:t>Large group discussion</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Traditional  Programs which focus on Achievement…</a:t>
            </a:r>
            <a:endParaRPr lang="en-US" dirty="0"/>
          </a:p>
        </p:txBody>
      </p:sp>
      <p:sp>
        <p:nvSpPr>
          <p:cNvPr id="3" name="Content Placeholder 2"/>
          <p:cNvSpPr>
            <a:spLocks noGrp="1"/>
          </p:cNvSpPr>
          <p:nvPr>
            <p:ph idx="1"/>
          </p:nvPr>
        </p:nvSpPr>
        <p:spPr/>
        <p:txBody>
          <a:bodyPr/>
          <a:lstStyle/>
          <a:p>
            <a:r>
              <a:rPr lang="en-US" dirty="0" smtClean="0"/>
              <a:t>Open Houses</a:t>
            </a:r>
          </a:p>
          <a:p>
            <a:r>
              <a:rPr lang="en-US" dirty="0" smtClean="0"/>
              <a:t>Fall Fairs</a:t>
            </a:r>
          </a:p>
          <a:p>
            <a:r>
              <a:rPr lang="en-US" dirty="0" smtClean="0"/>
              <a:t>Back-to-School Night</a:t>
            </a:r>
          </a:p>
          <a:p>
            <a:r>
              <a:rPr lang="en-US" dirty="0" smtClean="0"/>
              <a:t>School Grounds</a:t>
            </a:r>
          </a:p>
          <a:p>
            <a:r>
              <a:rPr lang="en-US" dirty="0" smtClean="0"/>
              <a:t>Book Fair</a:t>
            </a:r>
          </a:p>
          <a:p>
            <a:r>
              <a:rPr lang="en-US" dirty="0" smtClean="0"/>
              <a:t>Family Fun Night</a:t>
            </a:r>
          </a:p>
          <a:p>
            <a:r>
              <a:rPr lang="en-US" dirty="0" smtClean="0"/>
              <a:t>Others (</a:t>
            </a:r>
            <a:r>
              <a:rPr lang="en-US" i="1" dirty="0" smtClean="0"/>
              <a:t>Please Share!</a:t>
            </a:r>
            <a:r>
              <a:rPr lang="en-US" dirty="0" smtClean="0"/>
              <a:t>)</a:t>
            </a:r>
          </a:p>
        </p:txBody>
      </p:sp>
      <p:pic>
        <p:nvPicPr>
          <p:cNvPr id="4" name="Content Placeholder 3" descr="Girl &amp; Boy Kids.jpg"/>
          <p:cNvPicPr>
            <a:picLocks noChangeAspect="1"/>
          </p:cNvPicPr>
          <p:nvPr/>
        </p:nvPicPr>
        <p:blipFill>
          <a:blip r:embed="rId3"/>
          <a:srcRect l="-73847" r="-73847"/>
          <a:stretch>
            <a:fillRect/>
          </a:stretch>
        </p:blipFill>
        <p:spPr>
          <a:xfrm>
            <a:off x="6041837" y="4165598"/>
            <a:ext cx="4033495" cy="221826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en-US">
              <a:ea typeface="ＭＳ Ｐゴシック" charset="-128"/>
              <a:cs typeface="ＭＳ Ｐゴシック" charset="-128"/>
            </a:endParaRPr>
          </a:p>
        </p:txBody>
      </p:sp>
      <p:pic>
        <p:nvPicPr>
          <p:cNvPr id="33795" name="Picture 4" descr="words"/>
          <p:cNvPicPr>
            <a:picLocks noGrp="1" noChangeAspect="1" noChangeArrowheads="1"/>
          </p:cNvPicPr>
          <p:nvPr>
            <p:ph type="body" idx="1"/>
          </p:nvPr>
        </p:nvPicPr>
        <p:blipFill>
          <a:blip r:embed="rId2"/>
          <a:srcRect/>
          <a:stretch>
            <a:fillRect/>
          </a:stretch>
        </p:blipFill>
        <p:spPr>
          <a:xfrm>
            <a:off x="457200" y="228600"/>
            <a:ext cx="7924800" cy="6334125"/>
          </a:xfrm>
        </p:spPr>
      </p:pic>
      <p:sp>
        <p:nvSpPr>
          <p:cNvPr id="33796" name="Text Box 5"/>
          <p:cNvSpPr txBox="1">
            <a:spLocks noChangeArrowheads="1"/>
          </p:cNvSpPr>
          <p:nvPr/>
        </p:nvSpPr>
        <p:spPr bwMode="auto">
          <a:xfrm>
            <a:off x="2362200" y="1447800"/>
            <a:ext cx="4191000" cy="3662541"/>
          </a:xfrm>
          <a:prstGeom prst="rect">
            <a:avLst/>
          </a:prstGeom>
          <a:solidFill>
            <a:schemeClr val="accent1"/>
          </a:solidFill>
          <a:ln w="9525">
            <a:noFill/>
            <a:miter lim="800000"/>
            <a:headEnd/>
            <a:tailEnd/>
          </a:ln>
        </p:spPr>
        <p:txBody>
          <a:bodyPr>
            <a:prstTxWarp prst="textNoShape">
              <a:avLst/>
            </a:prstTxWarp>
            <a:spAutoFit/>
          </a:bodyPr>
          <a:lstStyle/>
          <a:p>
            <a:pPr algn="ctr">
              <a:spcBef>
                <a:spcPct val="50000"/>
              </a:spcBef>
            </a:pPr>
            <a:r>
              <a:rPr lang="en-US" sz="5800" dirty="0" smtClean="0"/>
              <a:t>ESUs 6 &amp;7 Family &amp; School </a:t>
            </a:r>
            <a:r>
              <a:rPr lang="en-US" sz="5800" dirty="0"/>
              <a:t>Involvement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for You to Share…</a:t>
            </a:r>
            <a:endParaRPr lang="en-US" dirty="0"/>
          </a:p>
        </p:txBody>
      </p:sp>
      <p:sp>
        <p:nvSpPr>
          <p:cNvPr id="4" name="Content Placeholder 3"/>
          <p:cNvSpPr>
            <a:spLocks noGrp="1"/>
          </p:cNvSpPr>
          <p:nvPr>
            <p:ph sz="half" idx="2"/>
          </p:nvPr>
        </p:nvSpPr>
        <p:spPr/>
        <p:txBody>
          <a:bodyPr/>
          <a:lstStyle/>
          <a:p>
            <a:endParaRPr lang="en-US"/>
          </a:p>
        </p:txBody>
      </p:sp>
      <p:sp>
        <p:nvSpPr>
          <p:cNvPr id="8" name="Content Placeholder 7"/>
          <p:cNvSpPr>
            <a:spLocks noGrp="1"/>
          </p:cNvSpPr>
          <p:nvPr>
            <p:ph sz="half" idx="1"/>
          </p:nvPr>
        </p:nvSpPr>
        <p:spPr/>
        <p:txBody>
          <a:bodyPr/>
          <a:lstStyle/>
          <a:p>
            <a:endParaRPr lang="en-US"/>
          </a:p>
        </p:txBody>
      </p:sp>
      <p:pic>
        <p:nvPicPr>
          <p:cNvPr id="9" name="Content Placeholder 6" descr="Jumprope Kids.jpg"/>
          <p:cNvPicPr>
            <a:picLocks noChangeAspect="1"/>
          </p:cNvPicPr>
          <p:nvPr/>
        </p:nvPicPr>
        <p:blipFill>
          <a:blip r:embed="rId2"/>
          <a:srcRect t="-190674" b="-190674"/>
          <a:stretch>
            <a:fillRect/>
          </a:stretch>
        </p:blipFill>
        <p:spPr>
          <a:xfrm>
            <a:off x="889000" y="3031067"/>
            <a:ext cx="7518400" cy="53580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4818" name="Picture 5" descr="guardhonourG0905_468x313"/>
          <p:cNvPicPr>
            <a:picLocks noChangeAspect="1" noChangeArrowheads="1"/>
          </p:cNvPicPr>
          <p:nvPr/>
        </p:nvPicPr>
        <p:blipFill>
          <a:blip r:embed="rId3"/>
          <a:srcRect/>
          <a:stretch>
            <a:fillRect/>
          </a:stretch>
        </p:blipFill>
        <p:spPr bwMode="auto">
          <a:xfrm>
            <a:off x="762000" y="838200"/>
            <a:ext cx="8115300" cy="5426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6866" name="Picture 2" descr="guardhonourG0905_468x313"/>
          <p:cNvPicPr>
            <a:picLocks noChangeAspect="1" noChangeArrowheads="1"/>
          </p:cNvPicPr>
          <p:nvPr/>
        </p:nvPicPr>
        <p:blipFill>
          <a:blip r:embed="rId3"/>
          <a:srcRect/>
          <a:stretch>
            <a:fillRect/>
          </a:stretch>
        </p:blipFill>
        <p:spPr bwMode="auto">
          <a:xfrm>
            <a:off x="6629400" y="228600"/>
            <a:ext cx="2209800" cy="1477963"/>
          </a:xfrm>
          <a:prstGeom prst="rect">
            <a:avLst/>
          </a:prstGeom>
          <a:noFill/>
          <a:ln w="9525">
            <a:noFill/>
            <a:miter lim="800000"/>
            <a:headEnd/>
            <a:tailEnd/>
          </a:ln>
        </p:spPr>
      </p:pic>
      <p:sp>
        <p:nvSpPr>
          <p:cNvPr id="385027" name="Text Box 3"/>
          <p:cNvSpPr txBox="1">
            <a:spLocks noChangeArrowheads="1"/>
          </p:cNvSpPr>
          <p:nvPr/>
        </p:nvSpPr>
        <p:spPr bwMode="auto">
          <a:xfrm>
            <a:off x="457200" y="914400"/>
            <a:ext cx="5791200" cy="144655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400" dirty="0" smtClean="0"/>
              <a:t>-Your </a:t>
            </a:r>
            <a:r>
              <a:rPr lang="en-US" sz="4400" dirty="0"/>
              <a:t>name</a:t>
            </a:r>
            <a:r>
              <a:rPr lang="en-US" sz="4400" dirty="0" smtClean="0"/>
              <a:t> &amp; </a:t>
            </a:r>
            <a:r>
              <a:rPr lang="en-US" sz="4400" dirty="0"/>
              <a:t>state you grew up in</a:t>
            </a:r>
          </a:p>
        </p:txBody>
      </p:sp>
      <p:sp>
        <p:nvSpPr>
          <p:cNvPr id="36868" name="Text Box 4"/>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85029" name="Text Box 5"/>
          <p:cNvSpPr txBox="1">
            <a:spLocks noChangeArrowheads="1"/>
          </p:cNvSpPr>
          <p:nvPr/>
        </p:nvSpPr>
        <p:spPr bwMode="auto">
          <a:xfrm>
            <a:off x="457200" y="3106738"/>
            <a:ext cx="8382000" cy="2287587"/>
          </a:xfrm>
          <a:prstGeom prst="rect">
            <a:avLst/>
          </a:prstGeom>
          <a:noFill/>
          <a:ln w="9525">
            <a:noFill/>
            <a:miter lim="800000"/>
            <a:headEnd/>
            <a:tailEnd/>
          </a:ln>
        </p:spPr>
        <p:txBody>
          <a:bodyPr>
            <a:prstTxWarp prst="textNoShape">
              <a:avLst/>
            </a:prstTxWarp>
            <a:spAutoFit/>
          </a:bodyPr>
          <a:lstStyle/>
          <a:p>
            <a:pPr>
              <a:spcBef>
                <a:spcPct val="50000"/>
              </a:spcBef>
            </a:pPr>
            <a:r>
              <a:rPr lang="en-US" sz="4800">
                <a:solidFill>
                  <a:srgbClr val="000099"/>
                </a:solidFill>
              </a:rPr>
              <a:t>Were you the 1</a:t>
            </a:r>
            <a:r>
              <a:rPr lang="en-US" sz="4800" baseline="30000">
                <a:solidFill>
                  <a:srgbClr val="000099"/>
                </a:solidFill>
              </a:rPr>
              <a:t>st</a:t>
            </a:r>
            <a:r>
              <a:rPr lang="en-US" sz="4800">
                <a:solidFill>
                  <a:srgbClr val="000099"/>
                </a:solidFill>
              </a:rPr>
              <a:t>-2</a:t>
            </a:r>
            <a:r>
              <a:rPr lang="en-US" sz="4800" baseline="30000">
                <a:solidFill>
                  <a:srgbClr val="000099"/>
                </a:solidFill>
              </a:rPr>
              <a:t>nd</a:t>
            </a:r>
            <a:r>
              <a:rPr lang="en-US" sz="4800">
                <a:solidFill>
                  <a:srgbClr val="000099"/>
                </a:solidFill>
              </a:rPr>
              <a:t>-3</a:t>
            </a:r>
            <a:r>
              <a:rPr lang="en-US" sz="4800" baseline="30000">
                <a:solidFill>
                  <a:srgbClr val="000099"/>
                </a:solidFill>
              </a:rPr>
              <a:t>rd</a:t>
            </a:r>
            <a:r>
              <a:rPr lang="en-US" sz="4800">
                <a:solidFill>
                  <a:srgbClr val="000099"/>
                </a:solidFill>
              </a:rPr>
              <a:t> generation in your family to go to college?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5027">
                                            <p:txEl>
                                              <p:pRg st="0" end="0"/>
                                            </p:txEl>
                                          </p:spTgt>
                                        </p:tgtEl>
                                        <p:attrNameLst>
                                          <p:attrName>style.visibility</p:attrName>
                                        </p:attrNameLst>
                                      </p:cBhvr>
                                      <p:to>
                                        <p:strVal val="visible"/>
                                      </p:to>
                                    </p:set>
                                    <p:anim calcmode="lin" valueType="num">
                                      <p:cBhvr additive="base">
                                        <p:cTn id="7" dur="500" fill="hold"/>
                                        <p:tgtEl>
                                          <p:spTgt spid="3850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50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85029">
                                            <p:txEl>
                                              <p:pRg st="0" end="0"/>
                                            </p:txEl>
                                          </p:spTgt>
                                        </p:tgtEl>
                                        <p:attrNameLst>
                                          <p:attrName>style.visibility</p:attrName>
                                        </p:attrNameLst>
                                      </p:cBhvr>
                                      <p:to>
                                        <p:strVal val="visible"/>
                                      </p:to>
                                    </p:set>
                                    <p:anim calcmode="lin" valueType="num">
                                      <p:cBhvr additive="base">
                                        <p:cTn id="13" dur="500" fill="hold"/>
                                        <p:tgtEl>
                                          <p:spTgt spid="38502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50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8914" name="Picture 2" descr="guardhonourG0905_468x313"/>
          <p:cNvPicPr>
            <a:picLocks noChangeAspect="1" noChangeArrowheads="1"/>
          </p:cNvPicPr>
          <p:nvPr/>
        </p:nvPicPr>
        <p:blipFill>
          <a:blip r:embed="rId3"/>
          <a:srcRect/>
          <a:stretch>
            <a:fillRect/>
          </a:stretch>
        </p:blipFill>
        <p:spPr bwMode="auto">
          <a:xfrm>
            <a:off x="6553200" y="304800"/>
            <a:ext cx="2209800" cy="1477963"/>
          </a:xfrm>
          <a:prstGeom prst="rect">
            <a:avLst/>
          </a:prstGeom>
          <a:noFill/>
          <a:ln w="9525">
            <a:noFill/>
            <a:miter lim="800000"/>
            <a:headEnd/>
            <a:tailEnd/>
          </a:ln>
        </p:spPr>
      </p:pic>
      <p:sp>
        <p:nvSpPr>
          <p:cNvPr id="374787" name="Text Box 3"/>
          <p:cNvSpPr txBox="1">
            <a:spLocks noChangeArrowheads="1"/>
          </p:cNvSpPr>
          <p:nvPr/>
        </p:nvSpPr>
        <p:spPr bwMode="auto">
          <a:xfrm>
            <a:off x="457200" y="685800"/>
            <a:ext cx="6248400" cy="169277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t>-</a:t>
            </a:r>
            <a:r>
              <a:rPr lang="en-US" sz="4400" dirty="0"/>
              <a:t>Your name </a:t>
            </a:r>
            <a:r>
              <a:rPr lang="en-US" sz="4400" dirty="0" smtClean="0"/>
              <a:t>&amp; a </a:t>
            </a:r>
            <a:r>
              <a:rPr lang="en-US" sz="4400" dirty="0"/>
              <a:t>team you have been on</a:t>
            </a:r>
          </a:p>
        </p:txBody>
      </p:sp>
      <p:sp>
        <p:nvSpPr>
          <p:cNvPr id="38916" name="Text Box 5"/>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74790" name="Text Box 6"/>
          <p:cNvSpPr txBox="1">
            <a:spLocks noChangeArrowheads="1"/>
          </p:cNvSpPr>
          <p:nvPr/>
        </p:nvSpPr>
        <p:spPr bwMode="auto">
          <a:xfrm>
            <a:off x="457200" y="2971800"/>
            <a:ext cx="8382000" cy="2308225"/>
          </a:xfrm>
          <a:prstGeom prst="rect">
            <a:avLst/>
          </a:prstGeom>
          <a:noFill/>
          <a:ln w="9525">
            <a:noFill/>
            <a:miter lim="800000"/>
            <a:headEnd/>
            <a:tailEnd/>
          </a:ln>
        </p:spPr>
        <p:txBody>
          <a:bodyPr>
            <a:prstTxWarp prst="textNoShape">
              <a:avLst/>
            </a:prstTxWarp>
            <a:spAutoFit/>
          </a:bodyPr>
          <a:lstStyle/>
          <a:p>
            <a:pPr>
              <a:spcBef>
                <a:spcPct val="50000"/>
              </a:spcBef>
            </a:pPr>
            <a:r>
              <a:rPr lang="en-US" sz="4800">
                <a:solidFill>
                  <a:srgbClr val="000099"/>
                </a:solidFill>
              </a:rPr>
              <a:t>Relate how your parents interacted with your education.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4787">
                                            <p:txEl>
                                              <p:pRg st="0" end="0"/>
                                            </p:txEl>
                                          </p:spTgt>
                                        </p:tgtEl>
                                        <p:attrNameLst>
                                          <p:attrName>style.visibility</p:attrName>
                                        </p:attrNameLst>
                                      </p:cBhvr>
                                      <p:to>
                                        <p:strVal val="visible"/>
                                      </p:to>
                                    </p:set>
                                    <p:anim calcmode="lin" valueType="num">
                                      <p:cBhvr additive="base">
                                        <p:cTn id="7" dur="500" fill="hold"/>
                                        <p:tgtEl>
                                          <p:spTgt spid="3747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47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4790">
                                            <p:txEl>
                                              <p:pRg st="0" end="0"/>
                                            </p:txEl>
                                          </p:spTgt>
                                        </p:tgtEl>
                                        <p:attrNameLst>
                                          <p:attrName>style.visibility</p:attrName>
                                        </p:attrNameLst>
                                      </p:cBhvr>
                                      <p:to>
                                        <p:strVal val="visible"/>
                                      </p:to>
                                    </p:set>
                                    <p:anim calcmode="lin" valueType="num">
                                      <p:cBhvr additive="base">
                                        <p:cTn id="13" dur="500" fill="hold"/>
                                        <p:tgtEl>
                                          <p:spTgt spid="37479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479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62" name="Picture 2" descr="guardhonourG0905_468x313"/>
          <p:cNvPicPr>
            <a:picLocks noChangeAspect="1" noChangeArrowheads="1"/>
          </p:cNvPicPr>
          <p:nvPr/>
        </p:nvPicPr>
        <p:blipFill>
          <a:blip r:embed="rId3"/>
          <a:srcRect/>
          <a:stretch>
            <a:fillRect/>
          </a:stretch>
        </p:blipFill>
        <p:spPr bwMode="auto">
          <a:xfrm>
            <a:off x="6934200" y="0"/>
            <a:ext cx="2209800" cy="1477963"/>
          </a:xfrm>
          <a:prstGeom prst="rect">
            <a:avLst/>
          </a:prstGeom>
          <a:noFill/>
          <a:ln w="9525">
            <a:noFill/>
            <a:miter lim="800000"/>
            <a:headEnd/>
            <a:tailEnd/>
          </a:ln>
        </p:spPr>
      </p:pic>
      <p:sp>
        <p:nvSpPr>
          <p:cNvPr id="40964" name="Text Box 4"/>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87077" name="Text Box 5"/>
          <p:cNvSpPr txBox="1">
            <a:spLocks noChangeArrowheads="1"/>
          </p:cNvSpPr>
          <p:nvPr/>
        </p:nvSpPr>
        <p:spPr bwMode="auto">
          <a:xfrm>
            <a:off x="304800" y="3124200"/>
            <a:ext cx="8382000" cy="1570038"/>
          </a:xfrm>
          <a:prstGeom prst="rect">
            <a:avLst/>
          </a:prstGeom>
          <a:noFill/>
          <a:ln w="9525">
            <a:noFill/>
            <a:miter lim="800000"/>
            <a:headEnd/>
            <a:tailEnd/>
          </a:ln>
        </p:spPr>
        <p:txBody>
          <a:bodyPr>
            <a:prstTxWarp prst="textNoShape">
              <a:avLst/>
            </a:prstTxWarp>
            <a:spAutoFit/>
          </a:bodyPr>
          <a:lstStyle/>
          <a:p>
            <a:pPr>
              <a:spcBef>
                <a:spcPct val="50000"/>
              </a:spcBef>
            </a:pPr>
            <a:r>
              <a:rPr lang="en-US" sz="4800" dirty="0">
                <a:solidFill>
                  <a:srgbClr val="000099"/>
                </a:solidFill>
              </a:rPr>
              <a:t>Share what makes your building parent-friendly.</a:t>
            </a:r>
          </a:p>
        </p:txBody>
      </p:sp>
      <p:sp>
        <p:nvSpPr>
          <p:cNvPr id="6" name="TextBox 5"/>
          <p:cNvSpPr txBox="1"/>
          <p:nvPr/>
        </p:nvSpPr>
        <p:spPr>
          <a:xfrm>
            <a:off x="304800" y="609600"/>
            <a:ext cx="7924800" cy="2400657"/>
          </a:xfrm>
          <a:prstGeom prst="rect">
            <a:avLst/>
          </a:prstGeom>
          <a:noFill/>
        </p:spPr>
        <p:txBody>
          <a:bodyPr wrap="square" rtlCol="0">
            <a:spAutoFit/>
          </a:bodyPr>
          <a:lstStyle/>
          <a:p>
            <a:pPr>
              <a:buFontTx/>
              <a:buChar char="-"/>
            </a:pPr>
            <a:r>
              <a:rPr lang="en-US" sz="5000" dirty="0" smtClean="0"/>
              <a:t>Your name &amp; a </a:t>
            </a:r>
          </a:p>
          <a:p>
            <a:r>
              <a:rPr lang="en-US" sz="5000" dirty="0" smtClean="0"/>
              <a:t>hobby/talent that involved learning a new skill</a:t>
            </a:r>
            <a:endParaRPr lang="en-US" sz="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7077">
                                            <p:txEl>
                                              <p:pRg st="0" end="0"/>
                                            </p:txEl>
                                          </p:spTgt>
                                        </p:tgtEl>
                                        <p:attrNameLst>
                                          <p:attrName>style.visibility</p:attrName>
                                        </p:attrNameLst>
                                      </p:cBhvr>
                                      <p:to>
                                        <p:strVal val="visible"/>
                                      </p:to>
                                    </p:set>
                                    <p:anim calcmode="lin" valueType="num">
                                      <p:cBhvr additive="base">
                                        <p:cTn id="7" dur="500" fill="hold"/>
                                        <p:tgtEl>
                                          <p:spTgt spid="3870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70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3010" name="Picture 2" descr="guardhonourG0905_468x313"/>
          <p:cNvPicPr>
            <a:picLocks noChangeAspect="1" noChangeArrowheads="1"/>
          </p:cNvPicPr>
          <p:nvPr/>
        </p:nvPicPr>
        <p:blipFill>
          <a:blip r:embed="rId3"/>
          <a:srcRect/>
          <a:stretch>
            <a:fillRect/>
          </a:stretch>
        </p:blipFill>
        <p:spPr bwMode="auto">
          <a:xfrm>
            <a:off x="6934200" y="0"/>
            <a:ext cx="2209800" cy="1477963"/>
          </a:xfrm>
          <a:prstGeom prst="rect">
            <a:avLst/>
          </a:prstGeom>
          <a:noFill/>
          <a:ln w="9525">
            <a:noFill/>
            <a:miter lim="800000"/>
            <a:headEnd/>
            <a:tailEnd/>
          </a:ln>
        </p:spPr>
      </p:pic>
      <p:sp>
        <p:nvSpPr>
          <p:cNvPr id="387075" name="Text Box 3"/>
          <p:cNvSpPr txBox="1">
            <a:spLocks noChangeArrowheads="1"/>
          </p:cNvSpPr>
          <p:nvPr/>
        </p:nvSpPr>
        <p:spPr bwMode="auto">
          <a:xfrm>
            <a:off x="457200" y="1066801"/>
            <a:ext cx="5486400" cy="178510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400" dirty="0"/>
              <a:t>-Your </a:t>
            </a:r>
            <a:r>
              <a:rPr lang="en-US" sz="4400" dirty="0" smtClean="0"/>
              <a:t>name &amp;   first </a:t>
            </a:r>
            <a:r>
              <a:rPr lang="en-US" sz="4400" dirty="0"/>
              <a:t>job</a:t>
            </a:r>
          </a:p>
          <a:p>
            <a:pPr>
              <a:spcBef>
                <a:spcPct val="50000"/>
              </a:spcBef>
            </a:pPr>
            <a:endParaRPr lang="en-US" sz="4400" dirty="0"/>
          </a:p>
        </p:txBody>
      </p:sp>
      <p:sp>
        <p:nvSpPr>
          <p:cNvPr id="43012" name="Text Box 4"/>
          <p:cNvSpPr txBox="1">
            <a:spLocks noChangeArrowheads="1"/>
          </p:cNvSpPr>
          <p:nvPr/>
        </p:nvSpPr>
        <p:spPr bwMode="auto">
          <a:xfrm>
            <a:off x="990600" y="4495800"/>
            <a:ext cx="6934200" cy="1006475"/>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87077" name="Text Box 5"/>
          <p:cNvSpPr txBox="1">
            <a:spLocks noChangeArrowheads="1"/>
          </p:cNvSpPr>
          <p:nvPr/>
        </p:nvSpPr>
        <p:spPr bwMode="auto">
          <a:xfrm>
            <a:off x="457200" y="3124200"/>
            <a:ext cx="8382000" cy="2308225"/>
          </a:xfrm>
          <a:prstGeom prst="rect">
            <a:avLst/>
          </a:prstGeom>
          <a:noFill/>
          <a:ln w="9525">
            <a:noFill/>
            <a:miter lim="800000"/>
            <a:headEnd/>
            <a:tailEnd/>
          </a:ln>
        </p:spPr>
        <p:txBody>
          <a:bodyPr>
            <a:prstTxWarp prst="textNoShape">
              <a:avLst/>
            </a:prstTxWarp>
            <a:spAutoFit/>
          </a:bodyPr>
          <a:lstStyle/>
          <a:p>
            <a:r>
              <a:rPr lang="en-US" sz="4800">
                <a:solidFill>
                  <a:srgbClr val="0000FF"/>
                </a:solidFill>
              </a:rPr>
              <a:t>Share a form of parent communication utilized by your district.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7075">
                                            <p:txEl>
                                              <p:pRg st="0" end="0"/>
                                            </p:txEl>
                                          </p:spTgt>
                                        </p:tgtEl>
                                        <p:attrNameLst>
                                          <p:attrName>style.visibility</p:attrName>
                                        </p:attrNameLst>
                                      </p:cBhvr>
                                      <p:to>
                                        <p:strVal val="visible"/>
                                      </p:to>
                                    </p:set>
                                    <p:anim calcmode="lin" valueType="num">
                                      <p:cBhvr additive="base">
                                        <p:cTn id="7" dur="500" fill="hold"/>
                                        <p:tgtEl>
                                          <p:spTgt spid="387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7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87077">
                                            <p:txEl>
                                              <p:pRg st="0" end="0"/>
                                            </p:txEl>
                                          </p:spTgt>
                                        </p:tgtEl>
                                        <p:attrNameLst>
                                          <p:attrName>style.visibility</p:attrName>
                                        </p:attrNameLst>
                                      </p:cBhvr>
                                      <p:to>
                                        <p:strVal val="visible"/>
                                      </p:to>
                                    </p:set>
                                    <p:anim calcmode="lin" valueType="num">
                                      <p:cBhvr additive="base">
                                        <p:cTn id="13" dur="500" fill="hold"/>
                                        <p:tgtEl>
                                          <p:spTgt spid="38707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70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550</TotalTime>
  <Words>1830</Words>
  <Application>Microsoft Macintosh PowerPoint</Application>
  <PresentationFormat>On-screen Show (4:3)</PresentationFormat>
  <Paragraphs>244</Paragraphs>
  <Slides>40</Slides>
  <Notes>30</Notes>
  <HiddenSlides>0</HiddenSlides>
  <MMClips>0</MMClips>
  <ScaleCrop>false</ScaleCrop>
  <HeadingPairs>
    <vt:vector size="4" baseType="variant">
      <vt:variant>
        <vt:lpstr>Design Template</vt:lpstr>
      </vt:variant>
      <vt:variant>
        <vt:i4>1</vt:i4>
      </vt:variant>
      <vt:variant>
        <vt:lpstr>Slide Titles</vt:lpstr>
      </vt:variant>
      <vt:variant>
        <vt:i4>40</vt:i4>
      </vt:variant>
    </vt:vector>
  </HeadingPairs>
  <TitlesOfParts>
    <vt:vector size="41" baseType="lpstr">
      <vt:lpstr>Office Theme</vt:lpstr>
      <vt:lpstr>Making the Home/School Connection</vt:lpstr>
      <vt:lpstr>Agenda</vt:lpstr>
      <vt:lpstr>Norms</vt:lpstr>
      <vt:lpstr>Slide 4</vt:lpstr>
      <vt:lpstr>Slide 5</vt:lpstr>
      <vt:lpstr>Slide 6</vt:lpstr>
      <vt:lpstr>Slide 7</vt:lpstr>
      <vt:lpstr>Slide 8</vt:lpstr>
      <vt:lpstr>Slide 9</vt:lpstr>
      <vt:lpstr>Slide 10</vt:lpstr>
      <vt:lpstr>Slide 11</vt:lpstr>
      <vt:lpstr>What does the research say?</vt:lpstr>
      <vt:lpstr>What are the requirements regarding the role of parents of LEP students? </vt:lpstr>
      <vt:lpstr>What does the research say?</vt:lpstr>
      <vt:lpstr>What does the research say?</vt:lpstr>
      <vt:lpstr>The Research</vt:lpstr>
      <vt:lpstr>Key findings…</vt:lpstr>
      <vt:lpstr>Key findings…</vt:lpstr>
      <vt:lpstr>Key findings…</vt:lpstr>
      <vt:lpstr>Key findings…</vt:lpstr>
      <vt:lpstr>Key findings…</vt:lpstr>
      <vt:lpstr>Slide 22</vt:lpstr>
      <vt:lpstr>Involved families are more likely…</vt:lpstr>
      <vt:lpstr>Teachers are more likely…</vt:lpstr>
      <vt:lpstr>Question…</vt:lpstr>
      <vt:lpstr>Four Versions of Partnership…</vt:lpstr>
      <vt:lpstr>Now…</vt:lpstr>
      <vt:lpstr>Findings…</vt:lpstr>
      <vt:lpstr>Findings…</vt:lpstr>
      <vt:lpstr>Findings…</vt:lpstr>
      <vt:lpstr>Findings…</vt:lpstr>
      <vt:lpstr>So, what does this mean…</vt:lpstr>
      <vt:lpstr>So, what does this mean…</vt:lpstr>
      <vt:lpstr>Creating Two-Way Communication…</vt:lpstr>
      <vt:lpstr>Effective Home-School Communication</vt:lpstr>
      <vt:lpstr>Effective Home-School Communication</vt:lpstr>
      <vt:lpstr>Effective Home-School Communication</vt:lpstr>
      <vt:lpstr>How Family-Friendly is Your School?</vt:lpstr>
      <vt:lpstr>Traditional  Programs which focus on Achievement…</vt:lpstr>
      <vt:lpstr>Time for You to Share…</vt:lpstr>
    </vt:vector>
  </TitlesOfParts>
  <Company>Educational Service Unit 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Home/School Connection</dc:title>
  <dc:creator>Deb Wragge</dc:creator>
  <cp:lastModifiedBy>Jen Madison</cp:lastModifiedBy>
  <cp:revision>11</cp:revision>
  <dcterms:created xsi:type="dcterms:W3CDTF">2010-02-23T15:28:41Z</dcterms:created>
  <dcterms:modified xsi:type="dcterms:W3CDTF">2010-02-23T19:12:47Z</dcterms:modified>
</cp:coreProperties>
</file>